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75" r:id="rId2"/>
    <p:sldId id="599" r:id="rId3"/>
    <p:sldId id="547" r:id="rId4"/>
    <p:sldId id="607" r:id="rId5"/>
    <p:sldId id="598" r:id="rId6"/>
    <p:sldId id="628" r:id="rId7"/>
    <p:sldId id="621" r:id="rId8"/>
    <p:sldId id="622" r:id="rId9"/>
    <p:sldId id="629" r:id="rId10"/>
    <p:sldId id="630" r:id="rId11"/>
    <p:sldId id="631" r:id="rId12"/>
    <p:sldId id="608" r:id="rId13"/>
    <p:sldId id="609" r:id="rId14"/>
    <p:sldId id="611" r:id="rId15"/>
    <p:sldId id="612" r:id="rId16"/>
    <p:sldId id="613" r:id="rId17"/>
    <p:sldId id="614" r:id="rId18"/>
    <p:sldId id="615" r:id="rId19"/>
    <p:sldId id="661" r:id="rId20"/>
    <p:sldId id="662" r:id="rId21"/>
    <p:sldId id="663" r:id="rId22"/>
    <p:sldId id="664" r:id="rId23"/>
    <p:sldId id="665" r:id="rId24"/>
    <p:sldId id="666" r:id="rId25"/>
    <p:sldId id="667" r:id="rId26"/>
    <p:sldId id="668" r:id="rId27"/>
    <p:sldId id="669" r:id="rId28"/>
    <p:sldId id="670" r:id="rId29"/>
    <p:sldId id="671" r:id="rId30"/>
    <p:sldId id="672" r:id="rId31"/>
    <p:sldId id="673" r:id="rId32"/>
    <p:sldId id="674" r:id="rId33"/>
    <p:sldId id="675" r:id="rId34"/>
    <p:sldId id="676" r:id="rId35"/>
    <p:sldId id="677" r:id="rId36"/>
    <p:sldId id="678" r:id="rId37"/>
    <p:sldId id="679" r:id="rId38"/>
    <p:sldId id="680" r:id="rId39"/>
    <p:sldId id="681" r:id="rId40"/>
    <p:sldId id="682" r:id="rId41"/>
    <p:sldId id="683" r:id="rId42"/>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91"/>
    <p:restoredTop sz="94694"/>
  </p:normalViewPr>
  <p:slideViewPr>
    <p:cSldViewPr>
      <p:cViewPr varScale="1">
        <p:scale>
          <a:sx n="113" d="100"/>
          <a:sy n="113" d="100"/>
        </p:scale>
        <p:origin x="1936" y="176"/>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10/21/19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10/21/19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32D9DF5-80D7-8441-ADFA-686B9C6430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F02BEFA-8446-9B4C-AD87-617A3BBB30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6868" name="Slide Number Placeholder 3">
            <a:extLst>
              <a:ext uri="{FF2B5EF4-FFF2-40B4-BE49-F238E27FC236}">
                <a16:creationId xmlns:a16="http://schemas.microsoft.com/office/drawing/2014/main" id="{22A7EBC0-4658-2D4B-88CB-27E9A61836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7F40AF4-CF10-B74E-A382-EE33EABD7D54}" type="slidenum">
              <a:rPr lang="en-US" altLang="en-US"/>
              <a:pPr>
                <a:spcBef>
                  <a:spcPct val="0"/>
                </a:spcBef>
              </a:pPr>
              <a:t>5</a:t>
            </a:fld>
            <a:endParaRPr lang="en-US" altLang="en-US"/>
          </a:p>
        </p:txBody>
      </p:sp>
    </p:spTree>
    <p:extLst>
      <p:ext uri="{BB962C8B-B14F-4D97-AF65-F5344CB8AC3E}">
        <p14:creationId xmlns:p14="http://schemas.microsoft.com/office/powerpoint/2010/main" val="235901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EDAC1120-B6B8-264D-B201-B4F2EC24D4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4CABAD0-73ED-3641-B824-83DFCD36842C}" type="slidenum">
              <a:rPr lang="en-US" altLang="en-US" smtClean="0"/>
              <a:pPr>
                <a:spcBef>
                  <a:spcPct val="0"/>
                </a:spcBef>
              </a:pPr>
              <a:t>14</a:t>
            </a:fld>
            <a:endParaRPr lang="en-US" altLang="en-US"/>
          </a:p>
        </p:txBody>
      </p:sp>
      <p:sp>
        <p:nvSpPr>
          <p:cNvPr id="34818" name="Rectangle 2">
            <a:extLst>
              <a:ext uri="{FF2B5EF4-FFF2-40B4-BE49-F238E27FC236}">
                <a16:creationId xmlns:a16="http://schemas.microsoft.com/office/drawing/2014/main" id="{6115170C-1671-0043-987D-71C4FA01C7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5FB95297-7494-404E-9C8F-AB42E69AB1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a:t>Figure 4-3 A partial pedigree of a woman displaying the Bombay phenotype. Functionally, her ABO blood group behaves as type O. Genetically, she is type B.</a:t>
            </a:r>
            <a:endParaRPr lang="it-IT" altLang="en-US"/>
          </a:p>
        </p:txBody>
      </p:sp>
    </p:spTree>
    <p:extLst>
      <p:ext uri="{BB962C8B-B14F-4D97-AF65-F5344CB8AC3E}">
        <p14:creationId xmlns:p14="http://schemas.microsoft.com/office/powerpoint/2010/main" val="355047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6D6CA69-71AA-664C-8FDF-267C72000E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A49279F-8C9E-374A-ACB0-0F5DD7B3CA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7" name="Slide Number Placeholder 3">
            <a:extLst>
              <a:ext uri="{FF2B5EF4-FFF2-40B4-BE49-F238E27FC236}">
                <a16:creationId xmlns:a16="http://schemas.microsoft.com/office/drawing/2014/main" id="{77D1A9AA-80CD-5B4F-996A-662774024B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FD20EE-446E-C942-8B40-1ED7DA9C8E91}" type="slidenum">
              <a:rPr lang="en-US" altLang="en-US" smtClean="0"/>
              <a:pPr>
                <a:spcBef>
                  <a:spcPct val="0"/>
                </a:spcBef>
              </a:pPr>
              <a:t>15</a:t>
            </a:fld>
            <a:endParaRPr lang="en-US" altLang="en-US"/>
          </a:p>
        </p:txBody>
      </p:sp>
    </p:spTree>
    <p:extLst>
      <p:ext uri="{BB962C8B-B14F-4D97-AF65-F5344CB8AC3E}">
        <p14:creationId xmlns:p14="http://schemas.microsoft.com/office/powerpoint/2010/main" val="275159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09D34330-4842-7349-99BA-C784DD9D97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CC4EF326-1840-AB42-BE62-3E60E54858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5" name="Slide Number Placeholder 3">
            <a:extLst>
              <a:ext uri="{FF2B5EF4-FFF2-40B4-BE49-F238E27FC236}">
                <a16:creationId xmlns:a16="http://schemas.microsoft.com/office/drawing/2014/main" id="{2CBDD198-A6C5-3349-A1AA-5668ECE306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AC7D6E-B0FD-B54E-A6EE-AC11B2E43525}" type="slidenum">
              <a:rPr lang="en-US" altLang="en-US" smtClean="0"/>
              <a:pPr>
                <a:spcBef>
                  <a:spcPct val="0"/>
                </a:spcBef>
              </a:pPr>
              <a:t>16</a:t>
            </a:fld>
            <a:endParaRPr lang="en-US" altLang="en-US"/>
          </a:p>
        </p:txBody>
      </p:sp>
    </p:spTree>
    <p:extLst>
      <p:ext uri="{BB962C8B-B14F-4D97-AF65-F5344CB8AC3E}">
        <p14:creationId xmlns:p14="http://schemas.microsoft.com/office/powerpoint/2010/main" val="178284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926E49DB-E1F4-1147-933D-53CB2D45E6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6CC59968-9014-8341-B70F-434FCE3A58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3" name="Slide Number Placeholder 3">
            <a:extLst>
              <a:ext uri="{FF2B5EF4-FFF2-40B4-BE49-F238E27FC236}">
                <a16:creationId xmlns:a16="http://schemas.microsoft.com/office/drawing/2014/main" id="{A7E60F20-CD95-FF4A-A9C3-7950D624B4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DEF051B-DCB0-A149-9CCD-B907B795F333}" type="slidenum">
              <a:rPr lang="en-US" altLang="en-US" smtClean="0"/>
              <a:pPr>
                <a:spcBef>
                  <a:spcPct val="0"/>
                </a:spcBef>
              </a:pPr>
              <a:t>17</a:t>
            </a:fld>
            <a:endParaRPr lang="en-US" altLang="en-US"/>
          </a:p>
        </p:txBody>
      </p:sp>
    </p:spTree>
    <p:extLst>
      <p:ext uri="{BB962C8B-B14F-4D97-AF65-F5344CB8AC3E}">
        <p14:creationId xmlns:p14="http://schemas.microsoft.com/office/powerpoint/2010/main" val="362733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69B41756-BEB7-C94B-9400-D43E60499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D7D64263-CCC1-FA49-9E6B-7C38676CAB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1" name="Slide Number Placeholder 3">
            <a:extLst>
              <a:ext uri="{FF2B5EF4-FFF2-40B4-BE49-F238E27FC236}">
                <a16:creationId xmlns:a16="http://schemas.microsoft.com/office/drawing/2014/main" id="{651804F2-9780-7248-8875-6A2F46BEFD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A49FC4D-F334-9C4B-8F6D-7833459CB77A}" type="slidenum">
              <a:rPr lang="en-US" altLang="en-US" smtClean="0"/>
              <a:pPr>
                <a:spcBef>
                  <a:spcPct val="0"/>
                </a:spcBef>
              </a:pPr>
              <a:t>18</a:t>
            </a:fld>
            <a:endParaRPr lang="en-US" altLang="en-US"/>
          </a:p>
        </p:txBody>
      </p:sp>
    </p:spTree>
    <p:extLst>
      <p:ext uri="{BB962C8B-B14F-4D97-AF65-F5344CB8AC3E}">
        <p14:creationId xmlns:p14="http://schemas.microsoft.com/office/powerpoint/2010/main" val="352451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C81DC327-3C08-A24B-BFCD-050BC614CF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32AD00B5-CAC8-844C-B9B6-E86B4B3F87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59" name="Slide Number Placeholder 3">
            <a:extLst>
              <a:ext uri="{FF2B5EF4-FFF2-40B4-BE49-F238E27FC236}">
                <a16:creationId xmlns:a16="http://schemas.microsoft.com/office/drawing/2014/main" id="{4E1090B0-E433-9943-A0CD-6E65112629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2DE6B0-C584-B841-B389-78B59CF5E34C}"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278606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6F7AB260-7388-1343-BE58-81D9E3F62D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A9C36DCB-B46E-2844-9828-8E9813C616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7" name="Slide Number Placeholder 3">
            <a:extLst>
              <a:ext uri="{FF2B5EF4-FFF2-40B4-BE49-F238E27FC236}">
                <a16:creationId xmlns:a16="http://schemas.microsoft.com/office/drawing/2014/main" id="{54D3E029-D74F-354C-8299-C143AE72FD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74F0A3-64B4-4E43-A7A0-ABA59744E119}"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1100746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0667745D-5073-F24C-AB15-DA4BA0107D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F2D7B7-6FED-A94C-A175-BDD2DD5E2E5D}"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
        <p:nvSpPr>
          <p:cNvPr id="49154" name="Rectangle 2">
            <a:extLst>
              <a:ext uri="{FF2B5EF4-FFF2-40B4-BE49-F238E27FC236}">
                <a16:creationId xmlns:a16="http://schemas.microsoft.com/office/drawing/2014/main" id="{25136E35-0AF5-F84E-BFAD-942931373E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E04970A3-A87E-D34B-A881-C3DE8972BB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4-10 </a:t>
            </a:r>
            <a:r>
              <a:rPr lang="en-US" altLang="en-US"/>
              <a:t>A theoretical explanation of the biochemical basis of the four eye-color phenotypes produced in a cross between Drosophila with brown eyes and scarlet eyes. In the presence of at least one wild-type bw</a:t>
            </a:r>
            <a:r>
              <a:rPr lang="en-US" altLang="en-US" baseline="30000"/>
              <a:t>+</a:t>
            </a:r>
            <a:r>
              <a:rPr lang="en-US" altLang="en-US"/>
              <a:t> allele, an enzyme is produced that converts substance b to c, and the pigment drosopterin is synthesized. In the presence of at least one wild-type st</a:t>
            </a:r>
            <a:r>
              <a:rPr lang="en-US" altLang="en-US" baseline="30000"/>
              <a:t>+</a:t>
            </a:r>
            <a:r>
              <a:rPr lang="en-US" altLang="en-US"/>
              <a:t> allele, substance e is converted to f, and the pigment xanthommatin is synthesized. The homozygous presence of the recessive bw and st mutant alleles blocks the synthesis of these respective pigment molecules. Either one, both, or neither of these pathways can be blocked, depending on the genotype.</a:t>
            </a:r>
            <a:endParaRPr lang="it-IT" altLang="en-US"/>
          </a:p>
        </p:txBody>
      </p:sp>
    </p:spTree>
    <p:extLst>
      <p:ext uri="{BB962C8B-B14F-4D97-AF65-F5344CB8AC3E}">
        <p14:creationId xmlns:p14="http://schemas.microsoft.com/office/powerpoint/2010/main" val="3453372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124E0847-1D0A-944E-8E69-022C7596A7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EBA0688E-F3BE-A541-89B1-8A1D7FA15D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3" name="Slide Number Placeholder 3">
            <a:extLst>
              <a:ext uri="{FF2B5EF4-FFF2-40B4-BE49-F238E27FC236}">
                <a16:creationId xmlns:a16="http://schemas.microsoft.com/office/drawing/2014/main" id="{BCF611E1-06A8-834D-B0D6-D9122B738F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8F0D062-83ED-2B45-9AE1-C362A88FA8AE}"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2115460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B1636372-17B0-EF46-B6F1-43D13FC93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47188A31-6CDF-F74B-863A-2F90DBA710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1" name="Slide Number Placeholder 3">
            <a:extLst>
              <a:ext uri="{FF2B5EF4-FFF2-40B4-BE49-F238E27FC236}">
                <a16:creationId xmlns:a16="http://schemas.microsoft.com/office/drawing/2014/main" id="{273D1A40-90F2-7949-B713-043B773E05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1C782EE-0297-814A-B5A0-5B35E9EBAD42}"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28512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050489A-2BAE-0D40-A336-0B56D265BF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48173CF-D5BB-4743-A20C-962E10E0F1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0964" name="Slide Number Placeholder 3">
            <a:extLst>
              <a:ext uri="{FF2B5EF4-FFF2-40B4-BE49-F238E27FC236}">
                <a16:creationId xmlns:a16="http://schemas.microsoft.com/office/drawing/2014/main" id="{1BF55F2C-31A1-7B49-9112-6FD7584499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A34C936-8C48-AE47-BA29-7D3D244BD53B}" type="slidenum">
              <a:rPr lang="en-US" altLang="en-US"/>
              <a:pPr>
                <a:spcBef>
                  <a:spcPct val="0"/>
                </a:spcBef>
              </a:pPr>
              <a:t>6</a:t>
            </a:fld>
            <a:endParaRPr lang="en-US" altLang="en-US"/>
          </a:p>
        </p:txBody>
      </p:sp>
    </p:spTree>
    <p:extLst>
      <p:ext uri="{BB962C8B-B14F-4D97-AF65-F5344CB8AC3E}">
        <p14:creationId xmlns:p14="http://schemas.microsoft.com/office/powerpoint/2010/main" val="3929749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ADA28EB9-62D9-F449-AD44-4052B89B5B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D4D0C4D2-9CEF-974E-BD25-B49E3C115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299" name="Slide Number Placeholder 3">
            <a:extLst>
              <a:ext uri="{FF2B5EF4-FFF2-40B4-BE49-F238E27FC236}">
                <a16:creationId xmlns:a16="http://schemas.microsoft.com/office/drawing/2014/main" id="{F5D764EC-66AB-1A42-83F4-8A3E566B39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00E4873-8CA2-A343-BDDE-E1B2F88FB58F}"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2929034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89CE9E06-37C4-C343-B227-9B8C3DF857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1D462AAE-67D9-4143-92D6-19A707491B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7" name="Slide Number Placeholder 3">
            <a:extLst>
              <a:ext uri="{FF2B5EF4-FFF2-40B4-BE49-F238E27FC236}">
                <a16:creationId xmlns:a16="http://schemas.microsoft.com/office/drawing/2014/main" id="{EE9B61A7-7387-B44D-9C0E-D5641C282B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7909286-802E-7A42-97BF-664B5853557A}" type="slidenum">
              <a:rPr lang="en-US" altLang="en-US" smtClean="0"/>
              <a:pPr>
                <a:spcBef>
                  <a:spcPct val="0"/>
                </a:spcBef>
              </a:pPr>
              <a:t>25</a:t>
            </a:fld>
            <a:endParaRPr lang="en-US" altLang="en-US"/>
          </a:p>
        </p:txBody>
      </p:sp>
    </p:spTree>
    <p:extLst>
      <p:ext uri="{BB962C8B-B14F-4D97-AF65-F5344CB8AC3E}">
        <p14:creationId xmlns:p14="http://schemas.microsoft.com/office/powerpoint/2010/main" val="2910180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E169AA0D-44FB-CA4A-9727-C45EBC5691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33182A36-067C-F648-99F9-90A0ACB3A5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19" name="Slide Number Placeholder 3">
            <a:extLst>
              <a:ext uri="{FF2B5EF4-FFF2-40B4-BE49-F238E27FC236}">
                <a16:creationId xmlns:a16="http://schemas.microsoft.com/office/drawing/2014/main" id="{7197CD56-6504-A74C-95CD-958455E6E4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F5C58FC-B37F-B149-9F66-C6E55BD5F948}" type="slidenum">
              <a:rPr lang="en-US" altLang="en-US" smtClean="0"/>
              <a:pPr>
                <a:spcBef>
                  <a:spcPct val="0"/>
                </a:spcBef>
              </a:pPr>
              <a:t>27</a:t>
            </a:fld>
            <a:endParaRPr lang="en-US" altLang="en-US"/>
          </a:p>
        </p:txBody>
      </p:sp>
    </p:spTree>
    <p:extLst>
      <p:ext uri="{BB962C8B-B14F-4D97-AF65-F5344CB8AC3E}">
        <p14:creationId xmlns:p14="http://schemas.microsoft.com/office/powerpoint/2010/main" val="1190800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051B64B6-665D-A345-B6C0-30A01584A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380CB34B-F7FE-4744-900A-9ADCDED91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7" name="Slide Number Placeholder 3">
            <a:extLst>
              <a:ext uri="{FF2B5EF4-FFF2-40B4-BE49-F238E27FC236}">
                <a16:creationId xmlns:a16="http://schemas.microsoft.com/office/drawing/2014/main" id="{17B85F73-4DC5-DA45-A426-D88C5785E1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E1BEFA8-2B71-3645-A703-30A1CB7E73D6}" type="slidenum">
              <a:rPr lang="en-US" altLang="en-US" smtClean="0"/>
              <a:pPr>
                <a:spcBef>
                  <a:spcPct val="0"/>
                </a:spcBef>
              </a:pPr>
              <a:t>28</a:t>
            </a:fld>
            <a:endParaRPr lang="en-US" altLang="en-US"/>
          </a:p>
        </p:txBody>
      </p:sp>
    </p:spTree>
    <p:extLst>
      <p:ext uri="{BB962C8B-B14F-4D97-AF65-F5344CB8AC3E}">
        <p14:creationId xmlns:p14="http://schemas.microsoft.com/office/powerpoint/2010/main" val="1357631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4C51D8C3-3ADD-C644-916E-7620191383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458AE939-6F72-314B-A58F-C6661A9517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5" name="Slide Number Placeholder 3">
            <a:extLst>
              <a:ext uri="{FF2B5EF4-FFF2-40B4-BE49-F238E27FC236}">
                <a16:creationId xmlns:a16="http://schemas.microsoft.com/office/drawing/2014/main" id="{D1DD0A4B-401D-514E-A126-3D8B522D63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0AC75B9-C760-DB4E-9A7E-AE42E0DC667C}" type="slidenum">
              <a:rPr lang="en-US" altLang="en-US" smtClean="0"/>
              <a:pPr>
                <a:spcBef>
                  <a:spcPct val="0"/>
                </a:spcBef>
              </a:pPr>
              <a:t>29</a:t>
            </a:fld>
            <a:endParaRPr lang="en-US" altLang="en-US"/>
          </a:p>
        </p:txBody>
      </p:sp>
    </p:spTree>
    <p:extLst>
      <p:ext uri="{BB962C8B-B14F-4D97-AF65-F5344CB8AC3E}">
        <p14:creationId xmlns:p14="http://schemas.microsoft.com/office/powerpoint/2010/main" val="3515323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B667AF54-B612-4143-8042-3621505280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CDE5ACAC-7B06-0D4C-9EBE-141CC91494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3" name="Slide Number Placeholder 3">
            <a:extLst>
              <a:ext uri="{FF2B5EF4-FFF2-40B4-BE49-F238E27FC236}">
                <a16:creationId xmlns:a16="http://schemas.microsoft.com/office/drawing/2014/main" id="{589E4B16-E2D0-0B47-9877-FA8E8A9448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D71D36-59AB-4741-8A57-9083CF670F82}" type="slidenum">
              <a:rPr lang="en-US" altLang="en-US" smtClean="0"/>
              <a:pPr>
                <a:spcBef>
                  <a:spcPct val="0"/>
                </a:spcBef>
              </a:pPr>
              <a:t>30</a:t>
            </a:fld>
            <a:endParaRPr lang="en-US" altLang="en-US"/>
          </a:p>
        </p:txBody>
      </p:sp>
    </p:spTree>
    <p:extLst>
      <p:ext uri="{BB962C8B-B14F-4D97-AF65-F5344CB8AC3E}">
        <p14:creationId xmlns:p14="http://schemas.microsoft.com/office/powerpoint/2010/main" val="3731762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C53307B5-21AC-E444-B243-B923DEBAC6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71F69196-E979-EF40-B3E4-CF9033CB21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1" name="Slide Number Placeholder 3">
            <a:extLst>
              <a:ext uri="{FF2B5EF4-FFF2-40B4-BE49-F238E27FC236}">
                <a16:creationId xmlns:a16="http://schemas.microsoft.com/office/drawing/2014/main" id="{EAA5B51A-98DD-8B4A-B83F-223379F1F3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B57EADA-4D8B-834A-B6D4-3AD4FF1C9EC4}" type="slidenum">
              <a:rPr lang="en-US" altLang="en-US" smtClean="0"/>
              <a:pPr>
                <a:spcBef>
                  <a:spcPct val="0"/>
                </a:spcBef>
              </a:pPr>
              <a:t>31</a:t>
            </a:fld>
            <a:endParaRPr lang="en-US" altLang="en-US"/>
          </a:p>
        </p:txBody>
      </p:sp>
    </p:spTree>
    <p:extLst>
      <p:ext uri="{BB962C8B-B14F-4D97-AF65-F5344CB8AC3E}">
        <p14:creationId xmlns:p14="http://schemas.microsoft.com/office/powerpoint/2010/main" val="1545653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C41FEBE8-2EF5-4D44-91C8-EE2F9A3BE1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9E844F77-A96F-7A45-BA01-53CB543540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59" name="Slide Number Placeholder 3">
            <a:extLst>
              <a:ext uri="{FF2B5EF4-FFF2-40B4-BE49-F238E27FC236}">
                <a16:creationId xmlns:a16="http://schemas.microsoft.com/office/drawing/2014/main" id="{023D6AE3-617F-C244-BEE1-48E512D4D3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7B1811B-D8AB-3741-9F12-0DB402A09703}" type="slidenum">
              <a:rPr lang="en-US" altLang="en-US" smtClean="0"/>
              <a:pPr>
                <a:spcBef>
                  <a:spcPct val="0"/>
                </a:spcBef>
              </a:pPr>
              <a:t>32</a:t>
            </a:fld>
            <a:endParaRPr lang="en-US" altLang="en-US"/>
          </a:p>
        </p:txBody>
      </p:sp>
    </p:spTree>
    <p:extLst>
      <p:ext uri="{BB962C8B-B14F-4D97-AF65-F5344CB8AC3E}">
        <p14:creationId xmlns:p14="http://schemas.microsoft.com/office/powerpoint/2010/main" val="4213332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98F63E2D-E017-6D47-9EB2-656AE89F0B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0D2376C4-80B1-B845-9CCB-B6716C825B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7" name="Slide Number Placeholder 3">
            <a:extLst>
              <a:ext uri="{FF2B5EF4-FFF2-40B4-BE49-F238E27FC236}">
                <a16:creationId xmlns:a16="http://schemas.microsoft.com/office/drawing/2014/main" id="{49842C64-6F5B-1044-A2FB-CE99BDE2D8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308AD10-A441-C34A-8ED5-A59818826C79}" type="slidenum">
              <a:rPr lang="en-US" altLang="en-US" smtClean="0"/>
              <a:pPr>
                <a:spcBef>
                  <a:spcPct val="0"/>
                </a:spcBef>
              </a:pPr>
              <a:t>33</a:t>
            </a:fld>
            <a:endParaRPr lang="en-US" altLang="en-US"/>
          </a:p>
        </p:txBody>
      </p:sp>
    </p:spTree>
    <p:extLst>
      <p:ext uri="{BB962C8B-B14F-4D97-AF65-F5344CB8AC3E}">
        <p14:creationId xmlns:p14="http://schemas.microsoft.com/office/powerpoint/2010/main" val="1572282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A6F9304C-8603-3845-9006-CD84A24D84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84BA7CD6-8443-6841-A972-AF539698AA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5" name="Slide Number Placeholder 3">
            <a:extLst>
              <a:ext uri="{FF2B5EF4-FFF2-40B4-BE49-F238E27FC236}">
                <a16:creationId xmlns:a16="http://schemas.microsoft.com/office/drawing/2014/main" id="{2A932D06-CEC2-6440-AB63-9334A073E8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62EA235-1161-1343-B084-D918A4F61C7E}" type="slidenum">
              <a:rPr lang="en-US" altLang="en-US" smtClean="0"/>
              <a:pPr>
                <a:spcBef>
                  <a:spcPct val="0"/>
                </a:spcBef>
              </a:pPr>
              <a:t>34</a:t>
            </a:fld>
            <a:endParaRPr lang="en-US" altLang="en-US"/>
          </a:p>
        </p:txBody>
      </p:sp>
    </p:spTree>
    <p:extLst>
      <p:ext uri="{BB962C8B-B14F-4D97-AF65-F5344CB8AC3E}">
        <p14:creationId xmlns:p14="http://schemas.microsoft.com/office/powerpoint/2010/main" val="316521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D10C463-B625-C349-AE80-6F2FEDB9C1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9CBF26D-16F7-7F4F-91A2-C1DB73AFB7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3012" name="Slide Number Placeholder 3">
            <a:extLst>
              <a:ext uri="{FF2B5EF4-FFF2-40B4-BE49-F238E27FC236}">
                <a16:creationId xmlns:a16="http://schemas.microsoft.com/office/drawing/2014/main" id="{AB5F5224-ECFD-9D40-B2D5-88D42353F0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280150-32A5-9B42-99FE-FE695ED4E0B6}" type="slidenum">
              <a:rPr lang="en-US" altLang="en-US"/>
              <a:pPr>
                <a:spcBef>
                  <a:spcPct val="0"/>
                </a:spcBef>
              </a:pPr>
              <a:t>7</a:t>
            </a:fld>
            <a:endParaRPr lang="en-US" altLang="en-US"/>
          </a:p>
        </p:txBody>
      </p:sp>
    </p:spTree>
    <p:extLst>
      <p:ext uri="{BB962C8B-B14F-4D97-AF65-F5344CB8AC3E}">
        <p14:creationId xmlns:p14="http://schemas.microsoft.com/office/powerpoint/2010/main" val="1024219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9508C3F6-8090-4D4D-AC56-88779A2AAC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8277C706-4B10-F444-91BC-12805F7831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3" name="Slide Number Placeholder 3">
            <a:extLst>
              <a:ext uri="{FF2B5EF4-FFF2-40B4-BE49-F238E27FC236}">
                <a16:creationId xmlns:a16="http://schemas.microsoft.com/office/drawing/2014/main" id="{5A1FB0F0-1E99-0046-9A3A-153106BDA3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DF0168-E243-6C41-B562-403F24A6D1F8}"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906187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C0F4BA7A-5DE8-3A4E-8454-2EE8C610B0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BFC33D30-E46A-6548-BFD5-2ECEB8879B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1" name="Slide Number Placeholder 3">
            <a:extLst>
              <a:ext uri="{FF2B5EF4-FFF2-40B4-BE49-F238E27FC236}">
                <a16:creationId xmlns:a16="http://schemas.microsoft.com/office/drawing/2014/main" id="{2B35C0D6-7233-A54F-A866-5ABF85D9C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A99256-9CD8-EA45-A212-5200AA9E5C5D}" type="slidenum">
              <a:rPr lang="en-US" altLang="en-US" smtClean="0"/>
              <a:pPr>
                <a:spcBef>
                  <a:spcPct val="0"/>
                </a:spcBef>
              </a:pPr>
              <a:t>36</a:t>
            </a:fld>
            <a:endParaRPr lang="en-US" altLang="en-US"/>
          </a:p>
        </p:txBody>
      </p:sp>
    </p:spTree>
    <p:extLst>
      <p:ext uri="{BB962C8B-B14F-4D97-AF65-F5344CB8AC3E}">
        <p14:creationId xmlns:p14="http://schemas.microsoft.com/office/powerpoint/2010/main" val="1166991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5D4AD491-601C-5A4C-9E74-578736FA21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7279856F-B5E1-DB4F-B27A-0D03A9A0F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899" name="Slide Number Placeholder 3">
            <a:extLst>
              <a:ext uri="{FF2B5EF4-FFF2-40B4-BE49-F238E27FC236}">
                <a16:creationId xmlns:a16="http://schemas.microsoft.com/office/drawing/2014/main" id="{BE5AFC31-7CF5-E546-B12F-53D6CFF7B8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BE4D68-3B58-3B4C-B9B8-3D94C0163775}" type="slidenum">
              <a:rPr lang="en-US" altLang="en-US" smtClean="0"/>
              <a:pPr>
                <a:spcBef>
                  <a:spcPct val="0"/>
                </a:spcBef>
              </a:pPr>
              <a:t>37</a:t>
            </a:fld>
            <a:endParaRPr lang="en-US" altLang="en-US"/>
          </a:p>
        </p:txBody>
      </p:sp>
    </p:spTree>
    <p:extLst>
      <p:ext uri="{BB962C8B-B14F-4D97-AF65-F5344CB8AC3E}">
        <p14:creationId xmlns:p14="http://schemas.microsoft.com/office/powerpoint/2010/main" val="1329810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934C002B-86B3-4144-9BEE-3A366BBF23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4DFDC6B8-624F-BE45-9419-9FA12D4F96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2947" name="Slide Number Placeholder 3">
            <a:extLst>
              <a:ext uri="{FF2B5EF4-FFF2-40B4-BE49-F238E27FC236}">
                <a16:creationId xmlns:a16="http://schemas.microsoft.com/office/drawing/2014/main" id="{7DE19FAF-D98E-BE48-AF17-10F9216966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3D6BEF-6DCC-A949-8DFE-B36ACD79048C}" type="slidenum">
              <a:rPr lang="en-US" altLang="en-US" smtClean="0"/>
              <a:pPr>
                <a:spcBef>
                  <a:spcPct val="0"/>
                </a:spcBef>
              </a:pPr>
              <a:t>38</a:t>
            </a:fld>
            <a:endParaRPr lang="en-US" altLang="en-US"/>
          </a:p>
        </p:txBody>
      </p:sp>
    </p:spTree>
    <p:extLst>
      <p:ext uri="{BB962C8B-B14F-4D97-AF65-F5344CB8AC3E}">
        <p14:creationId xmlns:p14="http://schemas.microsoft.com/office/powerpoint/2010/main" val="3083936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A6C661CF-8B17-BC49-B86C-F9924F735C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DA8DA9C8-CC34-E34C-827D-453AC23056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5" name="Slide Number Placeholder 3">
            <a:extLst>
              <a:ext uri="{FF2B5EF4-FFF2-40B4-BE49-F238E27FC236}">
                <a16:creationId xmlns:a16="http://schemas.microsoft.com/office/drawing/2014/main" id="{7D761410-464E-A748-A929-6E2E736B89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B504472-4EAE-5847-A56E-57F6AA91F49D}" type="slidenum">
              <a:rPr lang="en-US" altLang="en-US" smtClean="0"/>
              <a:pPr>
                <a:spcBef>
                  <a:spcPct val="0"/>
                </a:spcBef>
              </a:pPr>
              <a:t>39</a:t>
            </a:fld>
            <a:endParaRPr lang="en-US" altLang="en-US"/>
          </a:p>
        </p:txBody>
      </p:sp>
    </p:spTree>
    <p:extLst>
      <p:ext uri="{BB962C8B-B14F-4D97-AF65-F5344CB8AC3E}">
        <p14:creationId xmlns:p14="http://schemas.microsoft.com/office/powerpoint/2010/main" val="1851296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89950D9E-0F53-504C-B7B5-D0649C1635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A480C50-0774-B54C-8290-E7BC5382B571}" type="slidenum">
              <a:rPr lang="en-US" altLang="en-US" smtClean="0"/>
              <a:pPr>
                <a:spcBef>
                  <a:spcPct val="0"/>
                </a:spcBef>
              </a:pPr>
              <a:t>40</a:t>
            </a:fld>
            <a:endParaRPr lang="en-US" altLang="en-US"/>
          </a:p>
        </p:txBody>
      </p:sp>
      <p:sp>
        <p:nvSpPr>
          <p:cNvPr id="87042" name="Rectangle 2">
            <a:extLst>
              <a:ext uri="{FF2B5EF4-FFF2-40B4-BE49-F238E27FC236}">
                <a16:creationId xmlns:a16="http://schemas.microsoft.com/office/drawing/2014/main" id="{41BC7FC9-B4FD-B643-823C-963E146A8F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28F2BB44-4B04-AF42-B446-3496D04389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4-8 </a:t>
            </a:r>
            <a:r>
              <a:rPr lang="en-US" altLang="en-US"/>
              <a:t>The basis of modified dihybrid F</a:t>
            </a:r>
            <a:r>
              <a:rPr lang="en-US" altLang="en-US" baseline="30000"/>
              <a:t>2</a:t>
            </a:r>
            <a:r>
              <a:rPr lang="en-US" altLang="en-US"/>
              <a:t> phenotypic ratios, resulting from crosses between doubly heterozygous F</a:t>
            </a:r>
            <a:r>
              <a:rPr lang="en-US" altLang="en-US" baseline="30000"/>
              <a:t>1</a:t>
            </a:r>
            <a:r>
              <a:rPr lang="en-US" altLang="en-US"/>
              <a:t> individuals. The four groupings of the F</a:t>
            </a:r>
            <a:r>
              <a:rPr lang="en-US" altLang="en-US" baseline="30000"/>
              <a:t>2</a:t>
            </a:r>
            <a:r>
              <a:rPr lang="en-US" altLang="en-US"/>
              <a:t> genotypes shown in Figure 4–7 and across the top of this figure are combined in various ways to produce these ratios.</a:t>
            </a:r>
            <a:endParaRPr lang="it-IT" altLang="en-US"/>
          </a:p>
        </p:txBody>
      </p:sp>
    </p:spTree>
    <p:extLst>
      <p:ext uri="{BB962C8B-B14F-4D97-AF65-F5344CB8AC3E}">
        <p14:creationId xmlns:p14="http://schemas.microsoft.com/office/powerpoint/2010/main" val="3849547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06797B1-DECA-FE4F-8785-DAC4A32E59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9B51BA1-9D96-204E-9E68-EAC3F4DC0D75}" type="slidenum">
              <a:rPr lang="en-US" altLang="en-US"/>
              <a:pPr>
                <a:spcBef>
                  <a:spcPct val="0"/>
                </a:spcBef>
              </a:pPr>
              <a:t>8</a:t>
            </a:fld>
            <a:endParaRPr lang="en-US" altLang="en-US"/>
          </a:p>
        </p:txBody>
      </p:sp>
      <p:sp>
        <p:nvSpPr>
          <p:cNvPr id="45059" name="Rectangle 2">
            <a:extLst>
              <a:ext uri="{FF2B5EF4-FFF2-40B4-BE49-F238E27FC236}">
                <a16:creationId xmlns:a16="http://schemas.microsoft.com/office/drawing/2014/main" id="{0F933E63-D79B-7F46-9A8A-B818AA67D5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ED6C5CA0-D991-734A-AD5E-C67845E89F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en-US" altLang="en-US"/>
              <a:t>Figure 4-4 Inheritance patterns in three crosses involving the normal wild-type </a:t>
            </a:r>
            <a:r>
              <a:rPr lang="en-US" altLang="en-US" i="1"/>
              <a:t>agouti </a:t>
            </a:r>
            <a:r>
              <a:rPr lang="en-US" altLang="en-US"/>
              <a:t>allele (</a:t>
            </a:r>
            <a:r>
              <a:rPr lang="en-US" altLang="en-US" i="1"/>
              <a:t>A</a:t>
            </a:r>
            <a:r>
              <a:rPr lang="en-US" altLang="en-US"/>
              <a:t>) and the mutant </a:t>
            </a:r>
            <a:r>
              <a:rPr lang="en-US" altLang="en-US" i="1"/>
              <a:t>yellow </a:t>
            </a:r>
            <a:r>
              <a:rPr lang="en-US" altLang="en-US"/>
              <a:t>allele (</a:t>
            </a:r>
            <a:r>
              <a:rPr lang="en-US" altLang="en-US" i="1"/>
              <a:t>A</a:t>
            </a:r>
            <a:r>
              <a:rPr lang="en-US" altLang="en-US" i="1" baseline="30000"/>
              <a:t>Y</a:t>
            </a:r>
            <a:r>
              <a:rPr lang="en-US" altLang="en-US"/>
              <a:t>) in the mouse. Note that the mutant allele behaves dominantly to the normal allele in controlling coat color, but it also behaves as a homozygous recessive lethal allele. The genotype </a:t>
            </a:r>
            <a:r>
              <a:rPr lang="en-US" altLang="en-US" i="1"/>
              <a:t>A</a:t>
            </a:r>
            <a:r>
              <a:rPr lang="en-US" altLang="en-US" i="1" baseline="30000"/>
              <a:t>Y </a:t>
            </a:r>
            <a:r>
              <a:rPr lang="en-US" altLang="en-US" i="1"/>
              <a:t>A</a:t>
            </a:r>
            <a:r>
              <a:rPr lang="en-US" altLang="en-US" i="1" baseline="30000"/>
              <a:t>Y </a:t>
            </a:r>
            <a:r>
              <a:rPr lang="en-US" altLang="en-US"/>
              <a:t>does not survive.</a:t>
            </a:r>
          </a:p>
        </p:txBody>
      </p:sp>
    </p:spTree>
    <p:extLst>
      <p:ext uri="{BB962C8B-B14F-4D97-AF65-F5344CB8AC3E}">
        <p14:creationId xmlns:p14="http://schemas.microsoft.com/office/powerpoint/2010/main" val="116473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5E82D63-E3F5-CE4E-B9B1-342A16A88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41442EE-5186-504B-9673-156E082F72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7108" name="Slide Number Placeholder 3">
            <a:extLst>
              <a:ext uri="{FF2B5EF4-FFF2-40B4-BE49-F238E27FC236}">
                <a16:creationId xmlns:a16="http://schemas.microsoft.com/office/drawing/2014/main" id="{3F018E45-8974-724D-932F-99F64FE97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B4FE1D-0505-CE43-A252-AC52B687DB19}" type="slidenum">
              <a:rPr lang="en-US" altLang="en-US"/>
              <a:pPr>
                <a:spcBef>
                  <a:spcPct val="0"/>
                </a:spcBef>
              </a:pPr>
              <a:t>9</a:t>
            </a:fld>
            <a:endParaRPr lang="en-US" altLang="en-US"/>
          </a:p>
        </p:txBody>
      </p:sp>
    </p:spTree>
    <p:extLst>
      <p:ext uri="{BB962C8B-B14F-4D97-AF65-F5344CB8AC3E}">
        <p14:creationId xmlns:p14="http://schemas.microsoft.com/office/powerpoint/2010/main" val="159134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C1E0C85-4A4C-844A-926B-A35441DC80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8FE8CFA8-4EEC-704F-80D7-1727FCE7E5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9156" name="Slide Number Placeholder 3">
            <a:extLst>
              <a:ext uri="{FF2B5EF4-FFF2-40B4-BE49-F238E27FC236}">
                <a16:creationId xmlns:a16="http://schemas.microsoft.com/office/drawing/2014/main" id="{6583FC96-33A8-0C4E-8815-44D2431E75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C63143-AAE6-0F41-9A31-E47878E41BF1}" type="slidenum">
              <a:rPr lang="en-US" altLang="en-US"/>
              <a:pPr>
                <a:spcBef>
                  <a:spcPct val="0"/>
                </a:spcBef>
              </a:pPr>
              <a:t>10</a:t>
            </a:fld>
            <a:endParaRPr lang="en-US" altLang="en-US"/>
          </a:p>
        </p:txBody>
      </p:sp>
    </p:spTree>
    <p:extLst>
      <p:ext uri="{BB962C8B-B14F-4D97-AF65-F5344CB8AC3E}">
        <p14:creationId xmlns:p14="http://schemas.microsoft.com/office/powerpoint/2010/main" val="143854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D878DFB-0329-0446-A37E-DCECC8C1D1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CC056B4-4D11-404B-A635-14438523EE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1204" name="Slide Number Placeholder 3">
            <a:extLst>
              <a:ext uri="{FF2B5EF4-FFF2-40B4-BE49-F238E27FC236}">
                <a16:creationId xmlns:a16="http://schemas.microsoft.com/office/drawing/2014/main" id="{6AD00454-15E8-874B-8C96-C1C4BD75C3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EA1D8C-79A8-3C44-A7B3-A7A4D7AD8A02}" type="slidenum">
              <a:rPr lang="en-US" altLang="en-US"/>
              <a:pPr>
                <a:spcBef>
                  <a:spcPct val="0"/>
                </a:spcBef>
              </a:pPr>
              <a:t>11</a:t>
            </a:fld>
            <a:endParaRPr lang="en-US" altLang="en-US"/>
          </a:p>
        </p:txBody>
      </p:sp>
    </p:spTree>
    <p:extLst>
      <p:ext uri="{BB962C8B-B14F-4D97-AF65-F5344CB8AC3E}">
        <p14:creationId xmlns:p14="http://schemas.microsoft.com/office/powerpoint/2010/main" val="36775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5CD9A812-4C43-4242-9141-262FEB02DA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753EC16B-D148-304A-AC18-B9BF0EFDB4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8675" name="Slide Number Placeholder 3">
            <a:extLst>
              <a:ext uri="{FF2B5EF4-FFF2-40B4-BE49-F238E27FC236}">
                <a16:creationId xmlns:a16="http://schemas.microsoft.com/office/drawing/2014/main" id="{D29BC0AB-633B-FB4A-A626-2FC864C1C2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7A0A08-F871-6A44-97D7-7F5FE9BC91F9}" type="slidenum">
              <a:rPr lang="en-US" altLang="en-US" smtClean="0"/>
              <a:pPr>
                <a:spcBef>
                  <a:spcPct val="0"/>
                </a:spcBef>
              </a:pPr>
              <a:t>12</a:t>
            </a:fld>
            <a:endParaRPr lang="en-US" altLang="en-US"/>
          </a:p>
        </p:txBody>
      </p:sp>
    </p:spTree>
    <p:extLst>
      <p:ext uri="{BB962C8B-B14F-4D97-AF65-F5344CB8AC3E}">
        <p14:creationId xmlns:p14="http://schemas.microsoft.com/office/powerpoint/2010/main" val="209030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1D8D866F-2C72-E041-A6FB-0B121E6D63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D44FD034-6B25-F640-821B-E67AD6A2A3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3" name="Slide Number Placeholder 3">
            <a:extLst>
              <a:ext uri="{FF2B5EF4-FFF2-40B4-BE49-F238E27FC236}">
                <a16:creationId xmlns:a16="http://schemas.microsoft.com/office/drawing/2014/main" id="{05403482-99B0-094D-BB07-A614939070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BA7D1C-50A9-164B-8FEC-2F2073EB3A96}" type="slidenum">
              <a:rPr lang="en-US" altLang="en-US" smtClean="0"/>
              <a:pPr>
                <a:spcBef>
                  <a:spcPct val="0"/>
                </a:spcBef>
              </a:pPr>
              <a:t>13</a:t>
            </a:fld>
            <a:endParaRPr lang="en-US" altLang="en-US"/>
          </a:p>
        </p:txBody>
      </p:sp>
    </p:spTree>
    <p:extLst>
      <p:ext uri="{BB962C8B-B14F-4D97-AF65-F5344CB8AC3E}">
        <p14:creationId xmlns:p14="http://schemas.microsoft.com/office/powerpoint/2010/main" val="48216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10/21/19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10/21/19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10/21/19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10/21/19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10/21/19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10/21/19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10/21/19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10/21/19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10/21/19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10/21/19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10/21/19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10/21/19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ducationalgames.nobelprize.org/educational/medicine/bloodtypinggame/?_ga=2.8813941.1992818736.1571654943-1261635598.157061718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20</a:t>
            </a:r>
            <a:br>
              <a:rPr lang="en-US" altLang="en-US" dirty="0"/>
            </a:br>
            <a:r>
              <a:rPr lang="en-US" altLang="en-US" dirty="0">
                <a:ea typeface="MS PGothic"/>
              </a:rPr>
              <a:t>October 18,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marL="457200" lvl="1" indent="0">
              <a:buNone/>
              <a:defRPr/>
            </a:pPr>
            <a:r>
              <a:rPr lang="en-US" dirty="0">
                <a:ea typeface="MS PGothic" charset="0"/>
              </a:rPr>
              <a:t>Today we start the second half of the course. </a:t>
            </a:r>
          </a:p>
          <a:p>
            <a:pPr marL="457200" lvl="1" indent="0">
              <a:buNone/>
              <a:defRPr/>
            </a:pPr>
            <a:endParaRPr lang="en-US" dirty="0">
              <a:ea typeface="MS PGothic" charset="0"/>
            </a:endParaRPr>
          </a:p>
          <a:p>
            <a:pPr marL="457200" lvl="1" indent="0">
              <a:buNone/>
              <a:defRPr/>
            </a:pPr>
            <a:r>
              <a:rPr lang="en-US" dirty="0">
                <a:ea typeface="MS PGothic" charset="0"/>
              </a:rPr>
              <a:t>Midterms submitted include 171* points  possible:</a:t>
            </a:r>
          </a:p>
          <a:p>
            <a:pPr marL="457200" lvl="1" indent="0">
              <a:buNone/>
              <a:defRPr/>
            </a:pPr>
            <a:r>
              <a:rPr lang="en-US" dirty="0">
                <a:ea typeface="MS PGothic" charset="0"/>
              </a:rPr>
              <a:t>Exams 1 and 2=</a:t>
            </a:r>
            <a:r>
              <a:rPr lang="en-US" b="1" dirty="0">
                <a:ea typeface="MS PGothic" charset="0"/>
              </a:rPr>
              <a:t>100 points</a:t>
            </a:r>
          </a:p>
          <a:p>
            <a:pPr marL="457200" lvl="1" indent="0">
              <a:buNone/>
              <a:defRPr/>
            </a:pPr>
            <a:r>
              <a:rPr lang="en-US" dirty="0">
                <a:ea typeface="MS PGothic" charset="0"/>
              </a:rPr>
              <a:t>Lab report 1 and 2=</a:t>
            </a:r>
            <a:r>
              <a:rPr lang="en-US" b="1" dirty="0">
                <a:ea typeface="MS PGothic" charset="0"/>
              </a:rPr>
              <a:t>40 points</a:t>
            </a:r>
          </a:p>
          <a:p>
            <a:pPr marL="457200" lvl="1" indent="0">
              <a:buNone/>
              <a:defRPr/>
            </a:pPr>
            <a:r>
              <a:rPr lang="en-US" dirty="0">
                <a:ea typeface="MS PGothic" charset="0"/>
              </a:rPr>
              <a:t>Lab quiz 1= </a:t>
            </a:r>
            <a:r>
              <a:rPr lang="en-US" b="1" dirty="0">
                <a:ea typeface="MS PGothic" charset="0"/>
              </a:rPr>
              <a:t>26 points</a:t>
            </a:r>
          </a:p>
          <a:p>
            <a:pPr marL="457200" lvl="1" indent="0">
              <a:buNone/>
              <a:defRPr/>
            </a:pPr>
            <a:r>
              <a:rPr lang="en-US" dirty="0" err="1">
                <a:ea typeface="MS PGothic" charset="0"/>
              </a:rPr>
              <a:t>Popquiz</a:t>
            </a:r>
            <a:r>
              <a:rPr lang="en-US" dirty="0">
                <a:ea typeface="MS PGothic" charset="0"/>
              </a:rPr>
              <a:t> (genotype probability)=</a:t>
            </a:r>
            <a:r>
              <a:rPr lang="en-US" b="1" dirty="0">
                <a:ea typeface="MS PGothic" charset="0"/>
              </a:rPr>
              <a:t>5 pts.</a:t>
            </a:r>
          </a:p>
          <a:p>
            <a:pPr marL="457200" lvl="1" indent="0">
              <a:buNone/>
              <a:defRPr/>
            </a:pPr>
            <a:endParaRPr lang="en-US" b="1" dirty="0">
              <a:ea typeface="MS PGothic" charset="0"/>
            </a:endParaRPr>
          </a:p>
          <a:p>
            <a:pPr marL="457200" lvl="1" indent="0">
              <a:buNone/>
              <a:defRPr/>
            </a:pPr>
            <a:r>
              <a:rPr lang="en-US" b="1" dirty="0">
                <a:ea typeface="MS PGothic" charset="0"/>
              </a:rPr>
              <a:t>10 pts EC was available</a:t>
            </a:r>
          </a:p>
          <a:p>
            <a:pPr marL="457200" lvl="1" indent="0">
              <a:buNone/>
              <a:defRPr/>
            </a:pPr>
            <a:endParaRPr lang="en-US" dirty="0">
              <a:ea typeface="MS PGothic" charset="0"/>
            </a:endParaRPr>
          </a:p>
          <a:p>
            <a:pPr marL="457200" lvl="1" indent="0">
              <a:buNone/>
              <a:defRPr/>
            </a:pPr>
            <a:endParaRPr lang="en-US" dirty="0">
              <a:ea typeface="MS PGothic" charset="0"/>
            </a:endParaRPr>
          </a:p>
          <a:p>
            <a:pPr marL="457200" lvl="1" indent="0">
              <a:buNone/>
              <a:defRPr/>
            </a:pPr>
            <a:endParaRPr lang="en-US" dirty="0">
              <a:ea typeface="MS PGothic" charset="0"/>
            </a:endParaRPr>
          </a:p>
          <a:p>
            <a:pPr marL="457200" lvl="1" indent="0">
              <a:buNone/>
              <a:defRPr/>
            </a:pPr>
            <a:endParaRPr lang="en-US" dirty="0">
              <a:ea typeface="MS PGothic" charset="0"/>
            </a:endParaRPr>
          </a:p>
          <a:p>
            <a:pPr marL="457200" lvl="1" indent="0">
              <a:buNone/>
              <a:defRPr/>
            </a:pPr>
            <a:endParaRPr lang="en-US" dirty="0">
              <a:ea typeface="MS PGothic" charset="0"/>
            </a:endParaRPr>
          </a:p>
          <a:p>
            <a:pPr marL="457200" lvl="1" indent="0">
              <a:buNone/>
              <a:defRPr/>
            </a:pPr>
            <a:endParaRPr lang="en-US" dirty="0">
              <a:ea typeface="MS PGothic" charset="0"/>
            </a:endParaRPr>
          </a:p>
          <a:p>
            <a:pPr marL="457200" lvl="1" indent="0">
              <a:buNone/>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4D09A66-FE1E-E64B-B695-3AE13AEBCCFB}"/>
              </a:ext>
            </a:extLst>
          </p:cNvPr>
          <p:cNvSpPr>
            <a:spLocks noGrp="1"/>
          </p:cNvSpPr>
          <p:nvPr>
            <p:ph type="title"/>
          </p:nvPr>
        </p:nvSpPr>
        <p:spPr/>
        <p:txBody>
          <a:bodyPr/>
          <a:lstStyle/>
          <a:p>
            <a:pPr eaLnBrk="1" hangingPunct="1"/>
            <a:r>
              <a:rPr lang="en-US" altLang="en-US"/>
              <a:t>Molecular mechanism?...</a:t>
            </a:r>
          </a:p>
        </p:txBody>
      </p:sp>
      <p:sp>
        <p:nvSpPr>
          <p:cNvPr id="48131" name="Content Placeholder 2">
            <a:extLst>
              <a:ext uri="{FF2B5EF4-FFF2-40B4-BE49-F238E27FC236}">
                <a16:creationId xmlns:a16="http://schemas.microsoft.com/office/drawing/2014/main" id="{CF01B3DD-813E-4440-B492-EF421AFB9A93}"/>
              </a:ext>
            </a:extLst>
          </p:cNvPr>
          <p:cNvSpPr>
            <a:spLocks noGrp="1"/>
          </p:cNvSpPr>
          <p:nvPr>
            <p:ph idx="1"/>
          </p:nvPr>
        </p:nvSpPr>
        <p:spPr/>
        <p:txBody>
          <a:bodyPr/>
          <a:lstStyle/>
          <a:p>
            <a:pPr eaLnBrk="1" hangingPunct="1"/>
            <a:r>
              <a:rPr lang="en-US" altLang="en-US"/>
              <a:t>Nothing to do with yellow fur!</a:t>
            </a:r>
          </a:p>
          <a:p>
            <a:pPr lvl="1" eaLnBrk="1" hangingPunct="1"/>
            <a:r>
              <a:rPr lang="en-US" altLang="en-US"/>
              <a:t>Y mutation/allele is really a large deletion of a chromosome region (which affects regulation of yellow pigmentation)</a:t>
            </a:r>
          </a:p>
          <a:p>
            <a:pPr lvl="1" eaLnBrk="1" hangingPunct="1">
              <a:buFont typeface="Arial" panose="020B0604020202020204" pitchFamily="34" charset="0"/>
              <a:buNone/>
            </a:pPr>
            <a:endParaRPr lang="en-US" altLang="en-US"/>
          </a:p>
          <a:p>
            <a:pPr lvl="1" eaLnBrk="1" hangingPunct="1">
              <a:buFont typeface="Arial" panose="020B0604020202020204" pitchFamily="34" charset="0"/>
              <a:buNone/>
            </a:pPr>
            <a:r>
              <a:rPr lang="en-US" altLang="en-US"/>
              <a:t>AND.. which affects the nearby gene called </a:t>
            </a:r>
            <a:r>
              <a:rPr lang="en-US" altLang="en-US" i="1"/>
              <a:t>merc</a:t>
            </a:r>
            <a:r>
              <a:rPr lang="en-US" altLang="en-US"/>
              <a:t>. The merc gene product is essential for normal development—so in A</a:t>
            </a:r>
            <a:r>
              <a:rPr lang="en-US" altLang="en-US" baseline="30000"/>
              <a:t>y</a:t>
            </a:r>
            <a:r>
              <a:rPr lang="en-US" altLang="en-US"/>
              <a:t> A</a:t>
            </a:r>
            <a:r>
              <a:rPr lang="en-US" altLang="en-US" baseline="30000"/>
              <a:t>y </a:t>
            </a:r>
            <a:r>
              <a:rPr lang="en-US" altLang="en-US"/>
              <a:t>mice</a:t>
            </a:r>
            <a:r>
              <a:rPr lang="en-US" altLang="en-US" baseline="30000"/>
              <a:t>,</a:t>
            </a:r>
            <a:r>
              <a:rPr lang="en-US" altLang="en-US"/>
              <a:t> the wild type </a:t>
            </a:r>
            <a:r>
              <a:rPr lang="en-US" altLang="en-US" i="1"/>
              <a:t>merc</a:t>
            </a:r>
            <a:r>
              <a:rPr lang="en-US" altLang="en-US"/>
              <a:t> alleles are lost in both chromosomes.</a:t>
            </a:r>
          </a:p>
        </p:txBody>
      </p:sp>
    </p:spTree>
    <p:extLst>
      <p:ext uri="{BB962C8B-B14F-4D97-AF65-F5344CB8AC3E}">
        <p14:creationId xmlns:p14="http://schemas.microsoft.com/office/powerpoint/2010/main" val="1275038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5D1457D-E91A-BE43-AB19-40546BBD7D74}"/>
              </a:ext>
            </a:extLst>
          </p:cNvPr>
          <p:cNvSpPr>
            <a:spLocks noGrp="1"/>
          </p:cNvSpPr>
          <p:nvPr>
            <p:ph type="title"/>
          </p:nvPr>
        </p:nvSpPr>
        <p:spPr/>
        <p:txBody>
          <a:bodyPr/>
          <a:lstStyle/>
          <a:p>
            <a:pPr eaLnBrk="1" hangingPunct="1"/>
            <a:endParaRPr lang="en-US" altLang="en-US"/>
          </a:p>
        </p:txBody>
      </p:sp>
      <p:sp>
        <p:nvSpPr>
          <p:cNvPr id="50179" name="Content Placeholder 2">
            <a:extLst>
              <a:ext uri="{FF2B5EF4-FFF2-40B4-BE49-F238E27FC236}">
                <a16:creationId xmlns:a16="http://schemas.microsoft.com/office/drawing/2014/main" id="{71BA9317-3ED8-1D49-9958-01C69FCD83E6}"/>
              </a:ext>
            </a:extLst>
          </p:cNvPr>
          <p:cNvSpPr>
            <a:spLocks noGrp="1"/>
          </p:cNvSpPr>
          <p:nvPr>
            <p:ph idx="1"/>
          </p:nvPr>
        </p:nvSpPr>
        <p:spPr/>
        <p:txBody>
          <a:bodyPr/>
          <a:lstStyle/>
          <a:p>
            <a:pPr eaLnBrk="1" hangingPunct="1"/>
            <a:r>
              <a:rPr lang="en-US" altLang="en-US" dirty="0"/>
              <a:t>Lethal alleles…</a:t>
            </a:r>
          </a:p>
          <a:p>
            <a:pPr lvl="1" eaLnBrk="1" hangingPunct="1"/>
            <a:r>
              <a:rPr lang="en-US" altLang="en-US" dirty="0"/>
              <a:t>Can be recessive or dominant</a:t>
            </a:r>
          </a:p>
          <a:p>
            <a:pPr lvl="2" eaLnBrk="1" hangingPunct="1"/>
            <a:r>
              <a:rPr lang="en-US" altLang="en-US" dirty="0"/>
              <a:t>Recessive	A</a:t>
            </a:r>
            <a:r>
              <a:rPr lang="en-US" altLang="en-US" baseline="30000" dirty="0"/>
              <a:t>y</a:t>
            </a:r>
            <a:r>
              <a:rPr lang="en-US" altLang="en-US" dirty="0"/>
              <a:t> A</a:t>
            </a:r>
            <a:r>
              <a:rPr lang="en-US" altLang="en-US" baseline="30000" dirty="0"/>
              <a:t>y </a:t>
            </a:r>
          </a:p>
          <a:p>
            <a:pPr lvl="2" eaLnBrk="1" hangingPunct="1"/>
            <a:r>
              <a:rPr lang="en-US" altLang="en-US" dirty="0"/>
              <a:t>Dominant	(Huntington allele) </a:t>
            </a:r>
            <a:r>
              <a:rPr lang="en-US" altLang="en-US" dirty="0" err="1"/>
              <a:t>Hh</a:t>
            </a:r>
            <a:r>
              <a:rPr lang="en-US" altLang="en-US" dirty="0"/>
              <a:t>—get 				Huntington disease and eventually 			die from it</a:t>
            </a:r>
          </a:p>
          <a:p>
            <a:pPr lvl="1" eaLnBrk="1" hangingPunct="1">
              <a:buFont typeface="Arial" panose="020B0604020202020204" pitchFamily="34" charset="0"/>
              <a:buNone/>
            </a:pPr>
            <a:r>
              <a:rPr lang="en-US" altLang="en-US" dirty="0"/>
              <a:t>Can be expressed before or after birth (A</a:t>
            </a:r>
            <a:r>
              <a:rPr lang="en-US" altLang="en-US" baseline="30000" dirty="0"/>
              <a:t>y</a:t>
            </a:r>
            <a:r>
              <a:rPr lang="en-US" altLang="en-US" dirty="0"/>
              <a:t> A</a:t>
            </a:r>
            <a:r>
              <a:rPr lang="en-US" altLang="en-US" baseline="30000" dirty="0"/>
              <a:t>y  </a:t>
            </a:r>
            <a:r>
              <a:rPr lang="en-US" altLang="en-US" dirty="0"/>
              <a:t>is embryonic lethal; </a:t>
            </a:r>
            <a:r>
              <a:rPr lang="en-US" altLang="en-US" dirty="0" err="1"/>
              <a:t>Hh</a:t>
            </a:r>
            <a:r>
              <a:rPr lang="en-US" altLang="en-US" dirty="0"/>
              <a:t> is lethal in adulthood)</a:t>
            </a:r>
          </a:p>
          <a:p>
            <a:pPr lvl="1" eaLnBrk="1" hangingPunct="1">
              <a:buFont typeface="Arial" panose="020B0604020202020204" pitchFamily="34" charset="0"/>
              <a:buNone/>
            </a:pPr>
            <a:r>
              <a:rPr lang="en-US" altLang="en-US" dirty="0"/>
              <a:t>*We will discuss variable onset of phenotypes soon.</a:t>
            </a:r>
          </a:p>
          <a:p>
            <a:pPr lvl="1"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81530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EFFAD1DD-D2F6-E042-8241-90AF1BEA0BBE}"/>
              </a:ext>
            </a:extLst>
          </p:cNvPr>
          <p:cNvSpPr>
            <a:spLocks noGrp="1"/>
          </p:cNvSpPr>
          <p:nvPr>
            <p:ph type="title"/>
          </p:nvPr>
        </p:nvSpPr>
        <p:spPr/>
        <p:txBody>
          <a:bodyPr/>
          <a:lstStyle/>
          <a:p>
            <a:pPr eaLnBrk="1" hangingPunct="1"/>
            <a:r>
              <a:rPr lang="en-US" altLang="en-US" dirty="0"/>
              <a:t>Extension #6</a:t>
            </a:r>
          </a:p>
        </p:txBody>
      </p:sp>
      <p:sp>
        <p:nvSpPr>
          <p:cNvPr id="27650" name="Content Placeholder 2">
            <a:extLst>
              <a:ext uri="{FF2B5EF4-FFF2-40B4-BE49-F238E27FC236}">
                <a16:creationId xmlns:a16="http://schemas.microsoft.com/office/drawing/2014/main" id="{B56DDFA9-A198-4C42-AEE7-38259BC61BF4}"/>
              </a:ext>
            </a:extLst>
          </p:cNvPr>
          <p:cNvSpPr>
            <a:spLocks noGrp="1"/>
          </p:cNvSpPr>
          <p:nvPr>
            <p:ph idx="1"/>
          </p:nvPr>
        </p:nvSpPr>
        <p:spPr/>
        <p:txBody>
          <a:bodyPr/>
          <a:lstStyle/>
          <a:p>
            <a:pPr eaLnBrk="1" hangingPunct="1"/>
            <a:r>
              <a:rPr lang="en-US" altLang="en-US"/>
              <a:t>Traits controlled by 2 or more genes.</a:t>
            </a:r>
          </a:p>
          <a:p>
            <a:pPr lvl="1" eaLnBrk="1" hangingPunct="1"/>
            <a:r>
              <a:rPr lang="en-US" altLang="en-US"/>
              <a:t>Drosophila eye color</a:t>
            </a:r>
          </a:p>
          <a:p>
            <a:pPr lvl="1" eaLnBrk="1" hangingPunct="1"/>
            <a:r>
              <a:rPr lang="en-US" altLang="en-US"/>
              <a:t>ABO blood type (we didn</a:t>
            </a:r>
            <a:r>
              <a:rPr lang="ja-JP" altLang="en-US"/>
              <a:t>’</a:t>
            </a:r>
            <a:r>
              <a:rPr lang="en-US" altLang="ja-JP"/>
              <a:t>t tell the whole story!)</a:t>
            </a:r>
          </a:p>
          <a:p>
            <a:pPr lvl="1" eaLnBrk="1" hangingPunct="1"/>
            <a:r>
              <a:rPr lang="en-US" altLang="en-US"/>
              <a:t>Labrador retriever color</a:t>
            </a:r>
          </a:p>
          <a:p>
            <a:pPr lvl="1" eaLnBrk="1" hangingPunct="1"/>
            <a:r>
              <a:rPr lang="en-US" altLang="en-US"/>
              <a:t>Many more!!!</a:t>
            </a:r>
          </a:p>
        </p:txBody>
      </p:sp>
    </p:spTree>
    <p:extLst>
      <p:ext uri="{BB962C8B-B14F-4D97-AF65-F5344CB8AC3E}">
        <p14:creationId xmlns:p14="http://schemas.microsoft.com/office/powerpoint/2010/main" val="317679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3B5D08CA-94C7-974C-89A9-833B5E0F793A}"/>
              </a:ext>
            </a:extLst>
          </p:cNvPr>
          <p:cNvSpPr>
            <a:spLocks noGrp="1"/>
          </p:cNvSpPr>
          <p:nvPr>
            <p:ph type="title"/>
          </p:nvPr>
        </p:nvSpPr>
        <p:spPr/>
        <p:txBody>
          <a:bodyPr/>
          <a:lstStyle/>
          <a:p>
            <a:endParaRPr lang="en-US" altLang="en-US"/>
          </a:p>
        </p:txBody>
      </p:sp>
      <p:sp>
        <p:nvSpPr>
          <p:cNvPr id="29698" name="Content Placeholder 2">
            <a:extLst>
              <a:ext uri="{FF2B5EF4-FFF2-40B4-BE49-F238E27FC236}">
                <a16:creationId xmlns:a16="http://schemas.microsoft.com/office/drawing/2014/main" id="{3D2287F9-37F0-2749-9DE5-129977A32715}"/>
              </a:ext>
            </a:extLst>
          </p:cNvPr>
          <p:cNvSpPr>
            <a:spLocks noGrp="1"/>
          </p:cNvSpPr>
          <p:nvPr>
            <p:ph idx="1"/>
          </p:nvPr>
        </p:nvSpPr>
        <p:spPr>
          <a:xfrm>
            <a:off x="457200" y="1600200"/>
            <a:ext cx="8229600" cy="4876800"/>
          </a:xfrm>
        </p:spPr>
        <p:txBody>
          <a:bodyPr/>
          <a:lstStyle/>
          <a:p>
            <a:r>
              <a:rPr lang="en-US" altLang="en-US" dirty="0"/>
              <a:t>When a trait is controlled by more than one gene, we have to consider genotypes at 2+ loci to determine a single phenotype.</a:t>
            </a:r>
          </a:p>
          <a:p>
            <a:endParaRPr lang="en-US" altLang="en-US" dirty="0"/>
          </a:p>
          <a:p>
            <a:endParaRPr lang="en-US" altLang="en-US" dirty="0"/>
          </a:p>
          <a:p>
            <a:endParaRPr lang="en-US" altLang="en-US" dirty="0"/>
          </a:p>
          <a:p>
            <a:r>
              <a:rPr lang="en-US" altLang="en-US" dirty="0"/>
              <a:t>Let’s start with something familiar---ABO blood type…(there is more to inheritance than we first thought)</a:t>
            </a:r>
          </a:p>
        </p:txBody>
      </p:sp>
    </p:spTree>
    <p:extLst>
      <p:ext uri="{BB962C8B-B14F-4D97-AF65-F5344CB8AC3E}">
        <p14:creationId xmlns:p14="http://schemas.microsoft.com/office/powerpoint/2010/main" val="390710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8">
            <a:extLst>
              <a:ext uri="{FF2B5EF4-FFF2-40B4-BE49-F238E27FC236}">
                <a16:creationId xmlns:a16="http://schemas.microsoft.com/office/drawing/2014/main" id="{08F0E35D-8292-864E-864B-4A44DFA8F3D4}"/>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4.3</a:t>
            </a:r>
          </a:p>
        </p:txBody>
      </p:sp>
      <p:pic>
        <p:nvPicPr>
          <p:cNvPr id="33794" name="Picture 13">
            <a:extLst>
              <a:ext uri="{FF2B5EF4-FFF2-40B4-BE49-F238E27FC236}">
                <a16:creationId xmlns:a16="http://schemas.microsoft.com/office/drawing/2014/main" id="{1EB698DD-9517-6F49-AC7B-FDC2E366C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1600200" y="2286000"/>
            <a:ext cx="4316413"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a:extLst>
              <a:ext uri="{FF2B5EF4-FFF2-40B4-BE49-F238E27FC236}">
                <a16:creationId xmlns:a16="http://schemas.microsoft.com/office/drawing/2014/main" id="{F3696D6B-2432-5148-919F-1D3E9EC4D039}"/>
              </a:ext>
            </a:extLst>
          </p:cNvPr>
          <p:cNvSpPr txBox="1">
            <a:spLocks noChangeArrowheads="1"/>
          </p:cNvSpPr>
          <p:nvPr/>
        </p:nvSpPr>
        <p:spPr bwMode="auto">
          <a:xfrm>
            <a:off x="1066800" y="762000"/>
            <a:ext cx="701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a:latin typeface="Arial" panose="020B0604020202020204" pitchFamily="34" charset="0"/>
              </a:rPr>
              <a:t>What is wrong with this pedigree? Explain every inconsistency.</a:t>
            </a:r>
          </a:p>
        </p:txBody>
      </p:sp>
    </p:spTree>
    <p:extLst>
      <p:ext uri="{BB962C8B-B14F-4D97-AF65-F5344CB8AC3E}">
        <p14:creationId xmlns:p14="http://schemas.microsoft.com/office/powerpoint/2010/main" val="413903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3B57ED7-A40C-9D43-91CF-FA33602AFBE1}"/>
              </a:ext>
            </a:extLst>
          </p:cNvPr>
          <p:cNvSpPr>
            <a:spLocks noGrp="1"/>
          </p:cNvSpPr>
          <p:nvPr>
            <p:ph type="title"/>
          </p:nvPr>
        </p:nvSpPr>
        <p:spPr/>
        <p:txBody>
          <a:bodyPr/>
          <a:lstStyle/>
          <a:p>
            <a:endParaRPr lang="en-US" altLang="en-US"/>
          </a:p>
        </p:txBody>
      </p:sp>
      <p:sp>
        <p:nvSpPr>
          <p:cNvPr id="35842" name="Content Placeholder 2">
            <a:extLst>
              <a:ext uri="{FF2B5EF4-FFF2-40B4-BE49-F238E27FC236}">
                <a16:creationId xmlns:a16="http://schemas.microsoft.com/office/drawing/2014/main" id="{FD789E41-7DCB-4546-A2DF-6315829AF72B}"/>
              </a:ext>
            </a:extLst>
          </p:cNvPr>
          <p:cNvSpPr>
            <a:spLocks noGrp="1"/>
          </p:cNvSpPr>
          <p:nvPr>
            <p:ph idx="1"/>
          </p:nvPr>
        </p:nvSpPr>
        <p:spPr>
          <a:xfrm>
            <a:off x="381000" y="1600200"/>
            <a:ext cx="8305800" cy="5105400"/>
          </a:xfrm>
        </p:spPr>
        <p:txBody>
          <a:bodyPr/>
          <a:lstStyle/>
          <a:p>
            <a:r>
              <a:rPr lang="en-US" altLang="en-US"/>
              <a:t>Proband—a woman in Bombay ( now called Mumbai) India.</a:t>
            </a:r>
          </a:p>
          <a:p>
            <a:pPr lvl="1"/>
            <a:r>
              <a:rPr lang="en-US" altLang="en-US"/>
              <a:t>Blood testing showed no A or B antigens on her rbc, despite having parents A and AB.</a:t>
            </a:r>
          </a:p>
          <a:p>
            <a:pPr lvl="1">
              <a:buFont typeface="Arial" panose="020B0604020202020204" pitchFamily="34" charset="0"/>
              <a:buNone/>
            </a:pPr>
            <a:endParaRPr lang="en-US" altLang="en-US"/>
          </a:p>
          <a:p>
            <a:pPr lvl="1"/>
            <a:r>
              <a:rPr lang="en-US" altLang="en-US"/>
              <a:t>She had a  son and daughter who clearly inherited an I</a:t>
            </a:r>
            <a:r>
              <a:rPr lang="en-US" altLang="en-US" baseline="30000"/>
              <a:t>B</a:t>
            </a:r>
            <a:r>
              <a:rPr lang="en-US" altLang="en-US"/>
              <a:t> allele from her. </a:t>
            </a:r>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419689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793D908E-6565-8D4B-9E2A-4BFE999F25E7}"/>
              </a:ext>
            </a:extLst>
          </p:cNvPr>
          <p:cNvSpPr>
            <a:spLocks noGrp="1"/>
          </p:cNvSpPr>
          <p:nvPr>
            <p:ph type="title"/>
          </p:nvPr>
        </p:nvSpPr>
        <p:spPr/>
        <p:txBody>
          <a:bodyPr/>
          <a:lstStyle/>
          <a:p>
            <a:endParaRPr lang="en-US" altLang="en-US"/>
          </a:p>
        </p:txBody>
      </p:sp>
      <p:sp>
        <p:nvSpPr>
          <p:cNvPr id="37890" name="Content Placeholder 2">
            <a:extLst>
              <a:ext uri="{FF2B5EF4-FFF2-40B4-BE49-F238E27FC236}">
                <a16:creationId xmlns:a16="http://schemas.microsoft.com/office/drawing/2014/main" id="{825C001D-6574-154D-9FF3-BE2D1D863167}"/>
              </a:ext>
            </a:extLst>
          </p:cNvPr>
          <p:cNvSpPr>
            <a:spLocks noGrp="1"/>
          </p:cNvSpPr>
          <p:nvPr>
            <p:ph idx="1"/>
          </p:nvPr>
        </p:nvSpPr>
        <p:spPr/>
        <p:txBody>
          <a:bodyPr/>
          <a:lstStyle/>
          <a:p>
            <a:r>
              <a:rPr lang="en-US" altLang="en-US"/>
              <a:t>Her O blood type was not the result of I</a:t>
            </a:r>
            <a:r>
              <a:rPr lang="en-US" altLang="en-US" baseline="30000"/>
              <a:t>o</a:t>
            </a:r>
            <a:r>
              <a:rPr lang="en-US" altLang="en-US"/>
              <a:t>I</a:t>
            </a:r>
            <a:r>
              <a:rPr lang="en-US" altLang="en-US" baseline="30000"/>
              <a:t>o</a:t>
            </a:r>
            <a:r>
              <a:rPr lang="en-US" altLang="en-US"/>
              <a:t> genotype.</a:t>
            </a:r>
          </a:p>
          <a:p>
            <a:endParaRPr lang="en-US" altLang="en-US"/>
          </a:p>
          <a:p>
            <a:r>
              <a:rPr lang="en-US" altLang="en-US"/>
              <a:t>She had a recessive mutation in a second gene called </a:t>
            </a:r>
            <a:r>
              <a:rPr lang="en-US" altLang="en-US" b="1" i="1"/>
              <a:t>Fut1</a:t>
            </a:r>
            <a:r>
              <a:rPr lang="en-US" altLang="en-US"/>
              <a:t>.  </a:t>
            </a:r>
            <a:r>
              <a:rPr lang="en-US" altLang="en-US" i="1"/>
              <a:t>Fut1</a:t>
            </a:r>
            <a:r>
              <a:rPr lang="en-US" altLang="en-US"/>
              <a:t> encodes a protein which controls the production of a</a:t>
            </a:r>
            <a:r>
              <a:rPr lang="en-US" altLang="en-US" i="1"/>
              <a:t> substrate </a:t>
            </a:r>
            <a:r>
              <a:rPr lang="en-US" altLang="en-US"/>
              <a:t>to which A and B antigens attach.</a:t>
            </a:r>
          </a:p>
          <a:p>
            <a:pPr lvl="1">
              <a:buFont typeface="Arial" panose="020B0604020202020204" pitchFamily="34" charset="0"/>
              <a:buNone/>
            </a:pPr>
            <a:r>
              <a:rPr lang="en-US" altLang="en-US"/>
              <a:t>Substrate is called: </a:t>
            </a:r>
            <a:r>
              <a:rPr lang="en-US" altLang="en-US" b="1"/>
              <a:t>H substance</a:t>
            </a:r>
          </a:p>
        </p:txBody>
      </p:sp>
    </p:spTree>
    <p:extLst>
      <p:ext uri="{BB962C8B-B14F-4D97-AF65-F5344CB8AC3E}">
        <p14:creationId xmlns:p14="http://schemas.microsoft.com/office/powerpoint/2010/main" val="494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0E62A961-805B-AD4B-BF98-1A66AE7F45DB}"/>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91A210BC-6EA5-5247-BD5C-7500BE677382}"/>
              </a:ext>
            </a:extLst>
          </p:cNvPr>
          <p:cNvSpPr>
            <a:spLocks noGrp="1"/>
          </p:cNvSpPr>
          <p:nvPr>
            <p:ph idx="1"/>
          </p:nvPr>
        </p:nvSpPr>
        <p:spPr/>
        <p:txBody>
          <a:bodyPr/>
          <a:lstStyle/>
          <a:p>
            <a:r>
              <a:rPr lang="en-US" altLang="en-US"/>
              <a:t>The recessive </a:t>
            </a:r>
            <a:r>
              <a:rPr lang="en-US" altLang="en-US" i="1"/>
              <a:t>h</a:t>
            </a:r>
            <a:r>
              <a:rPr lang="en-US" altLang="en-US"/>
              <a:t> allele is so rare that nearly everyone makes H substance (very few hh individuals).</a:t>
            </a:r>
          </a:p>
          <a:p>
            <a:pPr lvl="1"/>
            <a:r>
              <a:rPr lang="en-US" altLang="en-US"/>
              <a:t>Was not realized that a second gene was involved in ABO  expression until this </a:t>
            </a:r>
            <a:r>
              <a:rPr lang="ja-JP" altLang="en-US"/>
              <a:t>“</a:t>
            </a:r>
            <a:r>
              <a:rPr lang="en-US" altLang="ja-JP"/>
              <a:t>Bombay Phenotype</a:t>
            </a:r>
            <a:r>
              <a:rPr lang="ja-JP" altLang="en-US"/>
              <a:t>”</a:t>
            </a:r>
            <a:r>
              <a:rPr lang="en-US" altLang="ja-JP"/>
              <a:t> was recognized.</a:t>
            </a:r>
          </a:p>
          <a:p>
            <a:pPr lvl="1"/>
            <a:endParaRPr lang="en-US" altLang="en-US"/>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258865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722A9A7-7D7C-4C4C-9697-C08D87F07313}"/>
              </a:ext>
            </a:extLst>
          </p:cNvPr>
          <p:cNvSpPr>
            <a:spLocks noGrp="1"/>
          </p:cNvSpPr>
          <p:nvPr>
            <p:ph type="title"/>
          </p:nvPr>
        </p:nvSpPr>
        <p:spPr/>
        <p:txBody>
          <a:bodyPr/>
          <a:lstStyle/>
          <a:p>
            <a:endParaRPr lang="en-US" altLang="en-US"/>
          </a:p>
        </p:txBody>
      </p:sp>
      <p:sp>
        <p:nvSpPr>
          <p:cNvPr id="41986" name="Content Placeholder 2">
            <a:extLst>
              <a:ext uri="{FF2B5EF4-FFF2-40B4-BE49-F238E27FC236}">
                <a16:creationId xmlns:a16="http://schemas.microsoft.com/office/drawing/2014/main" id="{FCA20282-4962-6B4C-88F9-07A206DA674D}"/>
              </a:ext>
            </a:extLst>
          </p:cNvPr>
          <p:cNvSpPr>
            <a:spLocks noGrp="1"/>
          </p:cNvSpPr>
          <p:nvPr>
            <p:ph idx="1"/>
          </p:nvPr>
        </p:nvSpPr>
        <p:spPr/>
        <p:txBody>
          <a:bodyPr/>
          <a:lstStyle/>
          <a:p>
            <a:r>
              <a:rPr lang="en-US" altLang="en-US"/>
              <a:t>Bombay phenotype is an example of:</a:t>
            </a:r>
          </a:p>
          <a:p>
            <a:pPr>
              <a:buFont typeface="Arial" panose="020B0604020202020204" pitchFamily="34" charset="0"/>
              <a:buNone/>
            </a:pPr>
            <a:r>
              <a:rPr lang="en-US" altLang="en-US"/>
              <a:t> </a:t>
            </a:r>
            <a:r>
              <a:rPr lang="en-US" altLang="en-US" b="1"/>
              <a:t>Epistasis</a:t>
            </a:r>
            <a:r>
              <a:rPr lang="en-US" altLang="en-US"/>
              <a:t>—In </a:t>
            </a:r>
            <a:r>
              <a:rPr lang="en-US" altLang="en-US" b="1"/>
              <a:t>epistasis</a:t>
            </a:r>
            <a:r>
              <a:rPr lang="en-US" altLang="en-US"/>
              <a:t>, </a:t>
            </a:r>
            <a:r>
              <a:rPr lang="en-US" altLang="en-US" i="1"/>
              <a:t>the expression of one gene masks or modifies expression of another gene.</a:t>
            </a:r>
          </a:p>
          <a:p>
            <a:pPr>
              <a:buFont typeface="Arial" panose="020B0604020202020204" pitchFamily="34" charset="0"/>
              <a:buNone/>
            </a:pPr>
            <a:endParaRPr lang="en-US" altLang="en-US"/>
          </a:p>
          <a:p>
            <a:pPr>
              <a:buFont typeface="Arial" panose="020B0604020202020204" pitchFamily="34" charset="0"/>
              <a:buNone/>
            </a:pPr>
            <a:r>
              <a:rPr lang="en-US" altLang="en-US"/>
              <a:t>We</a:t>
            </a:r>
            <a:r>
              <a:rPr lang="ja-JP" altLang="en-US"/>
              <a:t>’</a:t>
            </a:r>
            <a:r>
              <a:rPr lang="en-US" altLang="ja-JP"/>
              <a:t>ll return to this…</a:t>
            </a:r>
            <a:endParaRPr lang="en-US" altLang="en-US"/>
          </a:p>
        </p:txBody>
      </p:sp>
    </p:spTree>
    <p:extLst>
      <p:ext uri="{BB962C8B-B14F-4D97-AF65-F5344CB8AC3E}">
        <p14:creationId xmlns:p14="http://schemas.microsoft.com/office/powerpoint/2010/main" val="2199990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DA7CC577-13B3-E547-AB8D-B1FB99B33AF4}"/>
              </a:ext>
            </a:extLst>
          </p:cNvPr>
          <p:cNvSpPr>
            <a:spLocks noGrp="1"/>
          </p:cNvSpPr>
          <p:nvPr>
            <p:ph type="title"/>
          </p:nvPr>
        </p:nvSpPr>
        <p:spPr/>
        <p:txBody>
          <a:bodyPr/>
          <a:lstStyle/>
          <a:p>
            <a:br>
              <a:rPr lang="en-US" altLang="en-US" sz="3200" i="1"/>
            </a:br>
            <a:r>
              <a:rPr lang="en-US" altLang="en-US" sz="3200" i="1"/>
              <a:t>Drosophila</a:t>
            </a:r>
            <a:r>
              <a:rPr lang="en-US" altLang="en-US" sz="3200"/>
              <a:t> eye color…again there</a:t>
            </a:r>
            <a:r>
              <a:rPr lang="ja-JP" altLang="en-US" sz="3200"/>
              <a:t>’</a:t>
            </a:r>
            <a:r>
              <a:rPr lang="en-US" altLang="ja-JP" sz="3200"/>
              <a:t>s more to the story</a:t>
            </a:r>
            <a:endParaRPr lang="en-US" altLang="en-US" sz="3200"/>
          </a:p>
        </p:txBody>
      </p:sp>
      <p:sp>
        <p:nvSpPr>
          <p:cNvPr id="44034" name="Content Placeholder 2">
            <a:extLst>
              <a:ext uri="{FF2B5EF4-FFF2-40B4-BE49-F238E27FC236}">
                <a16:creationId xmlns:a16="http://schemas.microsoft.com/office/drawing/2014/main" id="{A628389C-EDA6-E240-AC48-1300E190B533}"/>
              </a:ext>
            </a:extLst>
          </p:cNvPr>
          <p:cNvSpPr>
            <a:spLocks noGrp="1"/>
          </p:cNvSpPr>
          <p:nvPr>
            <p:ph idx="1"/>
          </p:nvPr>
        </p:nvSpPr>
        <p:spPr>
          <a:xfrm>
            <a:off x="609600" y="1676400"/>
            <a:ext cx="8229600" cy="4953000"/>
          </a:xfrm>
        </p:spPr>
        <p:txBody>
          <a:bodyPr/>
          <a:lstStyle/>
          <a:p>
            <a:r>
              <a:rPr lang="en-US" altLang="en-US"/>
              <a:t>Wild type eye color=</a:t>
            </a:r>
            <a:r>
              <a:rPr lang="en-US" altLang="en-US">
                <a:solidFill>
                  <a:srgbClr val="CC3300"/>
                </a:solidFill>
              </a:rPr>
              <a:t>brick red</a:t>
            </a:r>
            <a:r>
              <a:rPr lang="en-US" altLang="en-US"/>
              <a:t>.</a:t>
            </a:r>
          </a:p>
          <a:p>
            <a:endParaRPr lang="en-US" altLang="en-US"/>
          </a:p>
          <a:p>
            <a:r>
              <a:rPr lang="en-US" altLang="en-US"/>
              <a:t>Result of 2 pigment proteins whose production is controlled by 2 different genes.</a:t>
            </a:r>
          </a:p>
          <a:p>
            <a:endParaRPr lang="en-US" altLang="en-US"/>
          </a:p>
          <a:p>
            <a:r>
              <a:rPr lang="en-US" altLang="en-US"/>
              <a:t>What we see is the combination of a </a:t>
            </a:r>
            <a:r>
              <a:rPr lang="en-US" altLang="en-US">
                <a:solidFill>
                  <a:srgbClr val="FF0000"/>
                </a:solidFill>
              </a:rPr>
              <a:t>bright red</a:t>
            </a:r>
            <a:r>
              <a:rPr lang="en-US" altLang="en-US"/>
              <a:t> pigment and a </a:t>
            </a:r>
            <a:r>
              <a:rPr lang="en-US" altLang="en-US">
                <a:solidFill>
                  <a:srgbClr val="663300"/>
                </a:solidFill>
              </a:rPr>
              <a:t>brown</a:t>
            </a:r>
            <a:r>
              <a:rPr lang="en-US" altLang="en-US"/>
              <a:t> pigment deposited together.  </a:t>
            </a:r>
          </a:p>
        </p:txBody>
      </p:sp>
    </p:spTree>
    <p:extLst>
      <p:ext uri="{BB962C8B-B14F-4D97-AF65-F5344CB8AC3E}">
        <p14:creationId xmlns:p14="http://schemas.microsoft.com/office/powerpoint/2010/main" val="6818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2D2BDFF1-B3EE-1046-AB65-046DCF3387A3}"/>
              </a:ext>
            </a:extLst>
          </p:cNvPr>
          <p:cNvSpPr>
            <a:spLocks noGrp="1"/>
          </p:cNvSpPr>
          <p:nvPr>
            <p:ph type="title"/>
          </p:nvPr>
        </p:nvSpPr>
        <p:spPr/>
        <p:txBody>
          <a:bodyPr/>
          <a:lstStyle/>
          <a:p>
            <a:r>
              <a:rPr lang="en-US" altLang="en-US"/>
              <a:t>Try the blood typing game at:</a:t>
            </a:r>
            <a:br>
              <a:rPr lang="en-US" altLang="en-US"/>
            </a:br>
            <a:r>
              <a:rPr lang="en-US" altLang="en-US"/>
              <a:t>Nobelprize.org</a:t>
            </a:r>
          </a:p>
        </p:txBody>
      </p:sp>
      <p:sp>
        <p:nvSpPr>
          <p:cNvPr id="52226" name="Content Placeholder 2">
            <a:extLst>
              <a:ext uri="{FF2B5EF4-FFF2-40B4-BE49-F238E27FC236}">
                <a16:creationId xmlns:a16="http://schemas.microsoft.com/office/drawing/2014/main" id="{11F05A27-D42B-B842-AC36-0D671EB1C715}"/>
              </a:ext>
            </a:extLst>
          </p:cNvPr>
          <p:cNvSpPr>
            <a:spLocks noGrp="1"/>
          </p:cNvSpPr>
          <p:nvPr>
            <p:ph idx="1"/>
          </p:nvPr>
        </p:nvSpPr>
        <p:spPr/>
        <p:txBody>
          <a:bodyPr/>
          <a:lstStyle/>
          <a:p>
            <a:r>
              <a:rPr lang="en-US" altLang="en-US" dirty="0">
                <a:hlinkClick r:id="rId2"/>
              </a:rPr>
              <a:t>http://educationalgames.nobelprize.org/educational/medicine/bloodtypinggame/?_ga=2.8813941.1992818736.1571654943-1261635598.1570617180</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046775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05E798DC-9C98-884C-9DEA-56CD64EA64AB}"/>
              </a:ext>
            </a:extLst>
          </p:cNvPr>
          <p:cNvSpPr>
            <a:spLocks noGrp="1"/>
          </p:cNvSpPr>
          <p:nvPr>
            <p:ph type="title"/>
          </p:nvPr>
        </p:nvSpPr>
        <p:spPr/>
        <p:txBody>
          <a:bodyPr/>
          <a:lstStyle/>
          <a:p>
            <a:endParaRPr lang="en-US" altLang="en-US"/>
          </a:p>
        </p:txBody>
      </p:sp>
      <p:sp>
        <p:nvSpPr>
          <p:cNvPr id="46082" name="Content Placeholder 2">
            <a:extLst>
              <a:ext uri="{FF2B5EF4-FFF2-40B4-BE49-F238E27FC236}">
                <a16:creationId xmlns:a16="http://schemas.microsoft.com/office/drawing/2014/main" id="{A86067D5-DB8D-3542-994A-4325A6D0CBFA}"/>
              </a:ext>
            </a:extLst>
          </p:cNvPr>
          <p:cNvSpPr>
            <a:spLocks noGrp="1"/>
          </p:cNvSpPr>
          <p:nvPr>
            <p:ph idx="1"/>
          </p:nvPr>
        </p:nvSpPr>
        <p:spPr/>
        <p:txBody>
          <a:bodyPr/>
          <a:lstStyle/>
          <a:p>
            <a:r>
              <a:rPr lang="en-US" altLang="en-US"/>
              <a:t>In this case, we might expect more than the 2 variations that Mendel saw in pea traits…</a:t>
            </a:r>
          </a:p>
        </p:txBody>
      </p:sp>
    </p:spTree>
    <p:extLst>
      <p:ext uri="{BB962C8B-B14F-4D97-AF65-F5344CB8AC3E}">
        <p14:creationId xmlns:p14="http://schemas.microsoft.com/office/powerpoint/2010/main" val="319583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7">
            <a:extLst>
              <a:ext uri="{FF2B5EF4-FFF2-40B4-BE49-F238E27FC236}">
                <a16:creationId xmlns:a16="http://schemas.microsoft.com/office/drawing/2014/main" id="{F9D41F4A-DA40-7945-9643-42A89299E1B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4.10</a:t>
            </a:r>
          </a:p>
        </p:txBody>
      </p:sp>
      <p:pic>
        <p:nvPicPr>
          <p:cNvPr id="48130" name="Picture 12">
            <a:extLst>
              <a:ext uri="{FF2B5EF4-FFF2-40B4-BE49-F238E27FC236}">
                <a16:creationId xmlns:a16="http://schemas.microsoft.com/office/drawing/2014/main" id="{61733C93-981C-E84A-ACA2-8FAEF6E0F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3284538" y="339725"/>
            <a:ext cx="2574925"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3">
            <a:extLst>
              <a:ext uri="{FF2B5EF4-FFF2-40B4-BE49-F238E27FC236}">
                <a16:creationId xmlns:a16="http://schemas.microsoft.com/office/drawing/2014/main" id="{3B0B63FE-182C-AA40-AB63-5543E3114C20}"/>
              </a:ext>
            </a:extLst>
          </p:cNvPr>
          <p:cNvSpPr txBox="1">
            <a:spLocks noChangeArrowheads="1"/>
          </p:cNvSpPr>
          <p:nvPr/>
        </p:nvSpPr>
        <p:spPr bwMode="auto">
          <a:xfrm>
            <a:off x="304800" y="990600"/>
            <a:ext cx="2590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Variation in eye color can be explained by the presence or absence of the 2 pigments.</a:t>
            </a:r>
          </a:p>
        </p:txBody>
      </p:sp>
      <p:sp>
        <p:nvSpPr>
          <p:cNvPr id="48132" name="TextBox 4">
            <a:extLst>
              <a:ext uri="{FF2B5EF4-FFF2-40B4-BE49-F238E27FC236}">
                <a16:creationId xmlns:a16="http://schemas.microsoft.com/office/drawing/2014/main" id="{D3EE32B0-8EAE-414B-B74A-06B539664450}"/>
              </a:ext>
            </a:extLst>
          </p:cNvPr>
          <p:cNvSpPr txBox="1">
            <a:spLocks noChangeArrowheads="1"/>
          </p:cNvSpPr>
          <p:nvPr/>
        </p:nvSpPr>
        <p:spPr bwMode="auto">
          <a:xfrm>
            <a:off x="6248400" y="1447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brick red</a:t>
            </a:r>
          </a:p>
        </p:txBody>
      </p:sp>
      <p:sp>
        <p:nvSpPr>
          <p:cNvPr id="48133" name="TextBox 5">
            <a:extLst>
              <a:ext uri="{FF2B5EF4-FFF2-40B4-BE49-F238E27FC236}">
                <a16:creationId xmlns:a16="http://schemas.microsoft.com/office/drawing/2014/main" id="{570DCEC6-3A3D-6C45-9F35-2D8780AED6E6}"/>
              </a:ext>
            </a:extLst>
          </p:cNvPr>
          <p:cNvSpPr txBox="1">
            <a:spLocks noChangeArrowheads="1"/>
          </p:cNvSpPr>
          <p:nvPr/>
        </p:nvSpPr>
        <p:spPr bwMode="auto">
          <a:xfrm>
            <a:off x="6400800" y="29718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brown</a:t>
            </a:r>
          </a:p>
        </p:txBody>
      </p:sp>
      <p:sp>
        <p:nvSpPr>
          <p:cNvPr id="48134" name="TextBox 6">
            <a:extLst>
              <a:ext uri="{FF2B5EF4-FFF2-40B4-BE49-F238E27FC236}">
                <a16:creationId xmlns:a16="http://schemas.microsoft.com/office/drawing/2014/main" id="{1E3001DF-80DA-6D4D-89AF-6AECA0EB8B33}"/>
              </a:ext>
            </a:extLst>
          </p:cNvPr>
          <p:cNvSpPr txBox="1">
            <a:spLocks noChangeArrowheads="1"/>
          </p:cNvSpPr>
          <p:nvPr/>
        </p:nvSpPr>
        <p:spPr bwMode="auto">
          <a:xfrm>
            <a:off x="6324600" y="44958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bright red</a:t>
            </a:r>
          </a:p>
        </p:txBody>
      </p:sp>
      <p:sp>
        <p:nvSpPr>
          <p:cNvPr id="48135" name="TextBox 7">
            <a:extLst>
              <a:ext uri="{FF2B5EF4-FFF2-40B4-BE49-F238E27FC236}">
                <a16:creationId xmlns:a16="http://schemas.microsoft.com/office/drawing/2014/main" id="{27B3283D-7366-6C46-A07E-29FE044A6C9E}"/>
              </a:ext>
            </a:extLst>
          </p:cNvPr>
          <p:cNvSpPr txBox="1">
            <a:spLocks noChangeArrowheads="1"/>
          </p:cNvSpPr>
          <p:nvPr/>
        </p:nvSpPr>
        <p:spPr bwMode="auto">
          <a:xfrm>
            <a:off x="6400800" y="6019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white</a:t>
            </a:r>
          </a:p>
        </p:txBody>
      </p:sp>
      <p:sp>
        <p:nvSpPr>
          <p:cNvPr id="48136" name="TextBox 1">
            <a:extLst>
              <a:ext uri="{FF2B5EF4-FFF2-40B4-BE49-F238E27FC236}">
                <a16:creationId xmlns:a16="http://schemas.microsoft.com/office/drawing/2014/main" id="{932E452B-DB0A-A346-96AD-8787AB913AE2}"/>
              </a:ext>
            </a:extLst>
          </p:cNvPr>
          <p:cNvSpPr txBox="1">
            <a:spLocks noChangeArrowheads="1"/>
          </p:cNvSpPr>
          <p:nvPr/>
        </p:nvSpPr>
        <p:spPr bwMode="auto">
          <a:xfrm>
            <a:off x="6019800" y="457200"/>
            <a:ext cx="2819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a:latin typeface="Arial" panose="020B0604020202020204" pitchFamily="34" charset="0"/>
              </a:rPr>
              <a:t>4 variations!</a:t>
            </a:r>
          </a:p>
          <a:p>
            <a:pPr eaLnBrk="1" hangingPunct="1">
              <a:spcBef>
                <a:spcPct val="0"/>
              </a:spcBef>
              <a:buFontTx/>
              <a:buNone/>
            </a:pPr>
            <a:endParaRPr lang="en-US" altLang="en-US" sz="1800">
              <a:latin typeface="Arial" panose="020B0604020202020204" pitchFamily="34" charset="0"/>
            </a:endParaRPr>
          </a:p>
        </p:txBody>
      </p:sp>
      <p:sp>
        <p:nvSpPr>
          <p:cNvPr id="48137" name="TextBox 1">
            <a:extLst>
              <a:ext uri="{FF2B5EF4-FFF2-40B4-BE49-F238E27FC236}">
                <a16:creationId xmlns:a16="http://schemas.microsoft.com/office/drawing/2014/main" id="{E8C7C655-29AA-A54F-99BC-A2B52D981E6C}"/>
              </a:ext>
            </a:extLst>
          </p:cNvPr>
          <p:cNvSpPr txBox="1">
            <a:spLocks noChangeArrowheads="1"/>
          </p:cNvSpPr>
          <p:nvPr/>
        </p:nvSpPr>
        <p:spPr bwMode="auto">
          <a:xfrm>
            <a:off x="1524000" y="5505450"/>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And remember—there are 100s of variations of the white allele</a:t>
            </a:r>
          </a:p>
        </p:txBody>
      </p:sp>
    </p:spTree>
    <p:extLst>
      <p:ext uri="{BB962C8B-B14F-4D97-AF65-F5344CB8AC3E}">
        <p14:creationId xmlns:p14="http://schemas.microsoft.com/office/powerpoint/2010/main" val="3854235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CABCFE7F-3951-F14E-9A97-BA83E18284B8}"/>
              </a:ext>
            </a:extLst>
          </p:cNvPr>
          <p:cNvSpPr>
            <a:spLocks noGrp="1"/>
          </p:cNvSpPr>
          <p:nvPr>
            <p:ph type="title"/>
          </p:nvPr>
        </p:nvSpPr>
        <p:spPr/>
        <p:txBody>
          <a:bodyPr/>
          <a:lstStyle/>
          <a:p>
            <a:pPr algn="l"/>
            <a:r>
              <a:rPr lang="en-US" altLang="en-US" sz="3200"/>
              <a:t>What ratio of phenotypes would you expect from a cross of 2  wild-type heterozygotes?</a:t>
            </a:r>
          </a:p>
        </p:txBody>
      </p:sp>
      <p:sp>
        <p:nvSpPr>
          <p:cNvPr id="3" name="Content Placeholder 2">
            <a:extLst>
              <a:ext uri="{FF2B5EF4-FFF2-40B4-BE49-F238E27FC236}">
                <a16:creationId xmlns:a16="http://schemas.microsoft.com/office/drawing/2014/main" id="{7445B0B9-6243-6E47-B596-77B668F1FAB1}"/>
              </a:ext>
            </a:extLst>
          </p:cNvPr>
          <p:cNvSpPr>
            <a:spLocks noGrp="1"/>
          </p:cNvSpPr>
          <p:nvPr>
            <p:ph idx="1"/>
          </p:nvPr>
        </p:nvSpPr>
        <p:spPr>
          <a:xfrm>
            <a:off x="457200" y="1524000"/>
            <a:ext cx="8229600" cy="4525963"/>
          </a:xfrm>
        </p:spPr>
        <p:txBody>
          <a:bodyPr/>
          <a:lstStyle/>
          <a:p>
            <a:r>
              <a:rPr lang="en-US" altLang="en-US"/>
              <a:t>Red pigment (R gene)</a:t>
            </a:r>
          </a:p>
          <a:p>
            <a:r>
              <a:rPr lang="en-US" altLang="en-US"/>
              <a:t>Brown pigment (B gene)</a:t>
            </a:r>
          </a:p>
          <a:p>
            <a:pPr lvl="1"/>
            <a:r>
              <a:rPr lang="en-US" altLang="en-US"/>
              <a:t>Assume a recessive genotype results in no pigment.</a:t>
            </a:r>
          </a:p>
          <a:p>
            <a:pPr lvl="1"/>
            <a:endParaRPr lang="en-US" altLang="en-US"/>
          </a:p>
          <a:p>
            <a:pPr lvl="1">
              <a:buFont typeface="Arial" panose="020B0604020202020204" pitchFamily="34" charset="0"/>
              <a:buNone/>
            </a:pPr>
            <a:r>
              <a:rPr lang="en-US" altLang="en-US"/>
              <a:t>RrBb X RrBb			16 box punnett square				?</a:t>
            </a:r>
          </a:p>
          <a:p>
            <a:pPr lvl="1"/>
            <a:endParaRPr lang="en-US" altLang="en-US"/>
          </a:p>
        </p:txBody>
      </p:sp>
      <p:cxnSp>
        <p:nvCxnSpPr>
          <p:cNvPr id="5" name="Straight Arrow Connector 4">
            <a:extLst>
              <a:ext uri="{FF2B5EF4-FFF2-40B4-BE49-F238E27FC236}">
                <a16:creationId xmlns:a16="http://schemas.microsoft.com/office/drawing/2014/main" id="{A72560B5-3A82-A34E-8338-B27916C66436}"/>
              </a:ext>
            </a:extLst>
          </p:cNvPr>
          <p:cNvCxnSpPr/>
          <p:nvPr/>
        </p:nvCxnSpPr>
        <p:spPr>
          <a:xfrm>
            <a:off x="3048000" y="4419600"/>
            <a:ext cx="1752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89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64E92A6A-4137-2745-8E00-3C784D927D2C}"/>
              </a:ext>
            </a:extLst>
          </p:cNvPr>
          <p:cNvSpPr>
            <a:spLocks noGrp="1"/>
          </p:cNvSpPr>
          <p:nvPr>
            <p:ph type="title"/>
          </p:nvPr>
        </p:nvSpPr>
        <p:spPr/>
        <p:txBody>
          <a:bodyPr/>
          <a:lstStyle/>
          <a:p>
            <a:r>
              <a:rPr lang="en-US" altLang="en-US"/>
              <a:t>Dihybrid ratio!</a:t>
            </a:r>
          </a:p>
        </p:txBody>
      </p:sp>
      <p:sp>
        <p:nvSpPr>
          <p:cNvPr id="52226" name="Content Placeholder 2">
            <a:extLst>
              <a:ext uri="{FF2B5EF4-FFF2-40B4-BE49-F238E27FC236}">
                <a16:creationId xmlns:a16="http://schemas.microsoft.com/office/drawing/2014/main" id="{5CD29E74-1B63-0F4F-8EC9-13E9A7EFB257}"/>
              </a:ext>
            </a:extLst>
          </p:cNvPr>
          <p:cNvSpPr>
            <a:spLocks noGrp="1"/>
          </p:cNvSpPr>
          <p:nvPr>
            <p:ph idx="1"/>
          </p:nvPr>
        </p:nvSpPr>
        <p:spPr/>
        <p:txBody>
          <a:bodyPr/>
          <a:lstStyle/>
          <a:p>
            <a:pPr>
              <a:buFont typeface="Arial" panose="020B0604020202020204" pitchFamily="34" charset="0"/>
              <a:buNone/>
            </a:pPr>
            <a:r>
              <a:rPr lang="en-US" altLang="en-US"/>
              <a:t>9 R__B__	brick red (wild type)</a:t>
            </a:r>
          </a:p>
          <a:p>
            <a:pPr>
              <a:buFont typeface="Arial" panose="020B0604020202020204" pitchFamily="34" charset="0"/>
              <a:buNone/>
            </a:pPr>
            <a:r>
              <a:rPr lang="en-US" altLang="en-US"/>
              <a:t>3 R__bb	bright red</a:t>
            </a:r>
          </a:p>
          <a:p>
            <a:pPr>
              <a:buFont typeface="Arial" panose="020B0604020202020204" pitchFamily="34" charset="0"/>
              <a:buNone/>
            </a:pPr>
            <a:r>
              <a:rPr lang="en-US" altLang="en-US"/>
              <a:t>3 rr B__	brown	</a:t>
            </a:r>
          </a:p>
          <a:p>
            <a:pPr>
              <a:buFont typeface="Arial" panose="020B0604020202020204" pitchFamily="34" charset="0"/>
              <a:buNone/>
            </a:pPr>
            <a:r>
              <a:rPr lang="en-US" altLang="en-US"/>
              <a:t>1 rrbb	white</a:t>
            </a:r>
          </a:p>
          <a:p>
            <a:pPr>
              <a:buFont typeface="Arial" panose="020B0604020202020204" pitchFamily="34" charset="0"/>
              <a:buNone/>
            </a:pPr>
            <a:endParaRPr lang="en-US" altLang="en-US"/>
          </a:p>
          <a:p>
            <a:pPr>
              <a:buFont typeface="Arial" panose="020B0604020202020204" pitchFamily="34" charset="0"/>
              <a:buNone/>
            </a:pPr>
            <a:r>
              <a:rPr lang="en-US" altLang="en-US"/>
              <a:t>9:3:3:1</a:t>
            </a:r>
          </a:p>
        </p:txBody>
      </p:sp>
    </p:spTree>
    <p:extLst>
      <p:ext uri="{BB962C8B-B14F-4D97-AF65-F5344CB8AC3E}">
        <p14:creationId xmlns:p14="http://schemas.microsoft.com/office/powerpoint/2010/main" val="3295918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D6D0018E-1061-1446-8D2A-F8E7AA8F0A50}"/>
              </a:ext>
            </a:extLst>
          </p:cNvPr>
          <p:cNvSpPr>
            <a:spLocks noGrp="1"/>
          </p:cNvSpPr>
          <p:nvPr>
            <p:ph type="title"/>
          </p:nvPr>
        </p:nvSpPr>
        <p:spPr/>
        <p:txBody>
          <a:bodyPr/>
          <a:lstStyle/>
          <a:p>
            <a:r>
              <a:rPr lang="en-US" altLang="en-US"/>
              <a:t>1 trait controlled by 2 genes– what might give it away?...</a:t>
            </a:r>
          </a:p>
        </p:txBody>
      </p:sp>
      <p:sp>
        <p:nvSpPr>
          <p:cNvPr id="54274" name="Content Placeholder 2">
            <a:extLst>
              <a:ext uri="{FF2B5EF4-FFF2-40B4-BE49-F238E27FC236}">
                <a16:creationId xmlns:a16="http://schemas.microsoft.com/office/drawing/2014/main" id="{818A3BE4-93A1-4A4B-8AD1-850689FC3DB6}"/>
              </a:ext>
            </a:extLst>
          </p:cNvPr>
          <p:cNvSpPr>
            <a:spLocks noGrp="1"/>
          </p:cNvSpPr>
          <p:nvPr>
            <p:ph idx="1"/>
          </p:nvPr>
        </p:nvSpPr>
        <p:spPr/>
        <p:txBody>
          <a:bodyPr/>
          <a:lstStyle/>
          <a:p>
            <a:r>
              <a:rPr lang="en-US" altLang="en-US"/>
              <a:t>More than 2 variations</a:t>
            </a:r>
          </a:p>
          <a:p>
            <a:endParaRPr lang="en-US" altLang="en-US"/>
          </a:p>
          <a:p>
            <a:endParaRPr lang="en-US" altLang="en-US"/>
          </a:p>
          <a:p>
            <a:r>
              <a:rPr lang="en-US" altLang="en-US"/>
              <a:t>A dihybrid ratio or (modified dihybrid ratio---see next example) in a cross involving one trait, indicates </a:t>
            </a:r>
            <a:r>
              <a:rPr lang="en-US" altLang="en-US" u="sng"/>
              <a:t>2 genes control the trait.</a:t>
            </a:r>
          </a:p>
          <a:p>
            <a:endParaRPr lang="en-US" altLang="en-US"/>
          </a:p>
          <a:p>
            <a:endParaRPr lang="en-US" altLang="en-US"/>
          </a:p>
        </p:txBody>
      </p:sp>
    </p:spTree>
    <p:extLst>
      <p:ext uri="{BB962C8B-B14F-4D97-AF65-F5344CB8AC3E}">
        <p14:creationId xmlns:p14="http://schemas.microsoft.com/office/powerpoint/2010/main" val="345759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4A02C601-7730-984E-B544-BF42D8461178}"/>
              </a:ext>
            </a:extLst>
          </p:cNvPr>
          <p:cNvSpPr>
            <a:spLocks noGrp="1"/>
          </p:cNvSpPr>
          <p:nvPr>
            <p:ph type="title"/>
          </p:nvPr>
        </p:nvSpPr>
        <p:spPr/>
        <p:txBody>
          <a:bodyPr/>
          <a:lstStyle/>
          <a:p>
            <a:r>
              <a:rPr lang="en-US" altLang="en-US"/>
              <a:t>Another 2-gene trait</a:t>
            </a:r>
            <a:br>
              <a:rPr lang="en-US" altLang="en-US"/>
            </a:br>
            <a:r>
              <a:rPr lang="en-US" altLang="en-US"/>
              <a:t>Labrador retriever color…</a:t>
            </a:r>
          </a:p>
        </p:txBody>
      </p:sp>
      <p:sp>
        <p:nvSpPr>
          <p:cNvPr id="56322" name="Content Placeholder 2">
            <a:extLst>
              <a:ext uri="{FF2B5EF4-FFF2-40B4-BE49-F238E27FC236}">
                <a16:creationId xmlns:a16="http://schemas.microsoft.com/office/drawing/2014/main" id="{265793AF-F9C7-D441-A95B-964E5FF2F129}"/>
              </a:ext>
            </a:extLst>
          </p:cNvPr>
          <p:cNvSpPr>
            <a:spLocks noGrp="1"/>
          </p:cNvSpPr>
          <p:nvPr>
            <p:ph idx="1"/>
          </p:nvPr>
        </p:nvSpPr>
        <p:spPr>
          <a:xfrm>
            <a:off x="457200" y="1600200"/>
            <a:ext cx="8305800" cy="5029200"/>
          </a:xfrm>
        </p:spPr>
        <p:txBody>
          <a:bodyPr/>
          <a:lstStyle/>
          <a:p>
            <a:r>
              <a:rPr lang="en-US" altLang="en-US"/>
              <a:t>Pure breeding black and pure breeding yellow mate</a:t>
            </a:r>
          </a:p>
          <a:p>
            <a:pPr algn="ctr">
              <a:buFont typeface="Arial" panose="020B0604020202020204" pitchFamily="34" charset="0"/>
              <a:buNone/>
            </a:pPr>
            <a:endParaRPr lang="en-US" altLang="en-US"/>
          </a:p>
          <a:p>
            <a:pPr algn="ctr">
              <a:buFont typeface="Arial" panose="020B0604020202020204" pitchFamily="34" charset="0"/>
              <a:buNone/>
            </a:pPr>
            <a:r>
              <a:rPr lang="en-US" altLang="en-US"/>
              <a:t>Black labs (from different black and yellow parents)</a:t>
            </a:r>
          </a:p>
          <a:p>
            <a:pPr algn="ctr">
              <a:buFont typeface="Arial" panose="020B0604020202020204" pitchFamily="34" charset="0"/>
              <a:buNone/>
            </a:pPr>
            <a:endParaRPr lang="en-US" altLang="en-US"/>
          </a:p>
          <a:p>
            <a:pPr algn="ctr">
              <a:buFont typeface="Arial" panose="020B0604020202020204" pitchFamily="34" charset="0"/>
              <a:buNone/>
            </a:pPr>
            <a:r>
              <a:rPr lang="en-US" altLang="en-US"/>
              <a:t>Theoretical  ratio:</a:t>
            </a:r>
          </a:p>
          <a:p>
            <a:pPr algn="ctr">
              <a:buFont typeface="Arial" panose="020B0604020202020204" pitchFamily="34" charset="0"/>
              <a:buNone/>
            </a:pPr>
            <a:r>
              <a:rPr lang="en-US" altLang="en-US"/>
              <a:t>9 black: 3 brown(chocolate) :4 yellow</a:t>
            </a:r>
          </a:p>
          <a:p>
            <a:pPr algn="ctr">
              <a:buFont typeface="Arial" panose="020B0604020202020204" pitchFamily="34" charset="0"/>
              <a:buNone/>
            </a:pPr>
            <a:r>
              <a:rPr lang="en-US" altLang="en-US"/>
              <a:t>(ratio is in 16ths)</a:t>
            </a:r>
          </a:p>
        </p:txBody>
      </p:sp>
      <p:cxnSp>
        <p:nvCxnSpPr>
          <p:cNvPr id="5" name="Straight Arrow Connector 4">
            <a:extLst>
              <a:ext uri="{FF2B5EF4-FFF2-40B4-BE49-F238E27FC236}">
                <a16:creationId xmlns:a16="http://schemas.microsoft.com/office/drawing/2014/main" id="{3DBB1991-8154-6F46-B500-85BF42FDD71E}"/>
              </a:ext>
            </a:extLst>
          </p:cNvPr>
          <p:cNvCxnSpPr/>
          <p:nvPr/>
        </p:nvCxnSpPr>
        <p:spPr>
          <a:xfrm rot="5400000">
            <a:off x="4228307" y="3009106"/>
            <a:ext cx="5334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F508F72-18C7-444D-A334-C10E546474A4}"/>
              </a:ext>
            </a:extLst>
          </p:cNvPr>
          <p:cNvCxnSpPr/>
          <p:nvPr/>
        </p:nvCxnSpPr>
        <p:spPr>
          <a:xfrm rot="5400000">
            <a:off x="4226719" y="4533106"/>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923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80CA4B9A-C9C4-6B4C-84E1-96B22764F98D}"/>
              </a:ext>
            </a:extLst>
          </p:cNvPr>
          <p:cNvSpPr>
            <a:spLocks noGrp="1"/>
          </p:cNvSpPr>
          <p:nvPr>
            <p:ph type="title"/>
          </p:nvPr>
        </p:nvSpPr>
        <p:spPr/>
        <p:txBody>
          <a:bodyPr/>
          <a:lstStyle/>
          <a:p>
            <a:endParaRPr lang="en-US" altLang="en-US"/>
          </a:p>
        </p:txBody>
      </p:sp>
      <p:pic>
        <p:nvPicPr>
          <p:cNvPr id="58370" name="Content Placeholder 3">
            <a:extLst>
              <a:ext uri="{FF2B5EF4-FFF2-40B4-BE49-F238E27FC236}">
                <a16:creationId xmlns:a16="http://schemas.microsoft.com/office/drawing/2014/main" id="{75F5101A-6B30-1F45-AC34-AE32A83871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995" r="-9995"/>
          <a:stretch>
            <a:fillRect/>
          </a:stretch>
        </p:blipFill>
        <p:spPr/>
      </p:pic>
    </p:spTree>
    <p:extLst>
      <p:ext uri="{BB962C8B-B14F-4D97-AF65-F5344CB8AC3E}">
        <p14:creationId xmlns:p14="http://schemas.microsoft.com/office/powerpoint/2010/main" val="3621723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835603E4-1D72-E74F-997C-3FCBB63BDCA8}"/>
              </a:ext>
            </a:extLst>
          </p:cNvPr>
          <p:cNvSpPr>
            <a:spLocks noGrp="1"/>
          </p:cNvSpPr>
          <p:nvPr>
            <p:ph type="title"/>
          </p:nvPr>
        </p:nvSpPr>
        <p:spPr/>
        <p:txBody>
          <a:bodyPr/>
          <a:lstStyle/>
          <a:p>
            <a:r>
              <a:rPr lang="en-US" altLang="en-US"/>
              <a:t>Explanation?...</a:t>
            </a:r>
          </a:p>
        </p:txBody>
      </p:sp>
      <p:sp>
        <p:nvSpPr>
          <p:cNvPr id="59394" name="Content Placeholder 2">
            <a:extLst>
              <a:ext uri="{FF2B5EF4-FFF2-40B4-BE49-F238E27FC236}">
                <a16:creationId xmlns:a16="http://schemas.microsoft.com/office/drawing/2014/main" id="{58197247-008C-5F47-9506-3DFFCD88BE81}"/>
              </a:ext>
            </a:extLst>
          </p:cNvPr>
          <p:cNvSpPr>
            <a:spLocks noGrp="1"/>
          </p:cNvSpPr>
          <p:nvPr>
            <p:ph idx="1"/>
          </p:nvPr>
        </p:nvSpPr>
        <p:spPr/>
        <p:txBody>
          <a:bodyPr/>
          <a:lstStyle/>
          <a:p>
            <a:r>
              <a:rPr lang="en-US" altLang="en-US"/>
              <a:t>Looks very similar to dihybrid ratio---</a:t>
            </a:r>
            <a:r>
              <a:rPr lang="en-US" altLang="en-US">
                <a:solidFill>
                  <a:srgbClr val="FF0000"/>
                </a:solidFill>
              </a:rPr>
              <a:t>modified dihybrid ratio.</a:t>
            </a:r>
          </a:p>
          <a:p>
            <a:endParaRPr lang="en-US" altLang="en-US"/>
          </a:p>
          <a:p>
            <a:pPr lvl="1"/>
            <a:r>
              <a:rPr lang="en-US" altLang="en-US"/>
              <a:t>9:3:4 =9:3</a:t>
            </a:r>
            <a:r>
              <a:rPr lang="en-US" altLang="en-US">
                <a:sym typeface="Wingdings" pitchFamily="2" charset="2"/>
              </a:rPr>
              <a:t>:(3 +1)</a:t>
            </a:r>
          </a:p>
          <a:p>
            <a:pPr lvl="1"/>
            <a:endParaRPr lang="en-US" altLang="en-US">
              <a:sym typeface="Wingdings" pitchFamily="2" charset="2"/>
            </a:endParaRPr>
          </a:p>
          <a:p>
            <a:pPr lvl="2"/>
            <a:r>
              <a:rPr lang="en-US" altLang="en-US">
                <a:sym typeface="Wingdings" pitchFamily="2" charset="2"/>
              </a:rPr>
              <a:t>Coat color controlled by 2 genes. (A and B)</a:t>
            </a:r>
          </a:p>
          <a:p>
            <a:pPr lvl="2"/>
            <a:r>
              <a:rPr lang="en-US" altLang="en-US">
                <a:sym typeface="Wingdings" pitchFamily="2" charset="2"/>
              </a:rPr>
              <a:t>a recessive genotype for one of the genes masks the expression of the other gene.</a:t>
            </a:r>
          </a:p>
        </p:txBody>
      </p:sp>
    </p:spTree>
    <p:extLst>
      <p:ext uri="{BB962C8B-B14F-4D97-AF65-F5344CB8AC3E}">
        <p14:creationId xmlns:p14="http://schemas.microsoft.com/office/powerpoint/2010/main" val="2719930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87FC8DF9-D763-7544-9783-4593FE6E6772}"/>
              </a:ext>
            </a:extLst>
          </p:cNvPr>
          <p:cNvSpPr>
            <a:spLocks noGrp="1"/>
          </p:cNvSpPr>
          <p:nvPr>
            <p:ph type="title"/>
          </p:nvPr>
        </p:nvSpPr>
        <p:spPr/>
        <p:txBody>
          <a:bodyPr/>
          <a:lstStyle/>
          <a:p>
            <a:r>
              <a:rPr lang="en-US" altLang="en-US"/>
              <a:t>AaBb X AaBb</a:t>
            </a:r>
          </a:p>
        </p:txBody>
      </p:sp>
      <p:sp>
        <p:nvSpPr>
          <p:cNvPr id="61442" name="Content Placeholder 2">
            <a:extLst>
              <a:ext uri="{FF2B5EF4-FFF2-40B4-BE49-F238E27FC236}">
                <a16:creationId xmlns:a16="http://schemas.microsoft.com/office/drawing/2014/main" id="{6E62D3DD-2AC0-0A41-8761-CEB5B26DC094}"/>
              </a:ext>
            </a:extLst>
          </p:cNvPr>
          <p:cNvSpPr>
            <a:spLocks noGrp="1"/>
          </p:cNvSpPr>
          <p:nvPr>
            <p:ph idx="1"/>
          </p:nvPr>
        </p:nvSpPr>
        <p:spPr/>
        <p:txBody>
          <a:bodyPr/>
          <a:lstStyle/>
          <a:p>
            <a:r>
              <a:rPr lang="en-US" altLang="en-US"/>
              <a:t>A_B_ =black</a:t>
            </a:r>
          </a:p>
          <a:p>
            <a:r>
              <a:rPr lang="en-US" altLang="en-US"/>
              <a:t>A_bb = brown</a:t>
            </a:r>
          </a:p>
          <a:p>
            <a:r>
              <a:rPr lang="en-US" altLang="en-US"/>
              <a:t>aaB_ =yellow</a:t>
            </a:r>
          </a:p>
          <a:p>
            <a:r>
              <a:rPr lang="en-US" altLang="en-US"/>
              <a:t>aabb= yellow</a:t>
            </a:r>
          </a:p>
        </p:txBody>
      </p:sp>
      <p:pic>
        <p:nvPicPr>
          <p:cNvPr id="61443" name="Picture 1">
            <a:extLst>
              <a:ext uri="{FF2B5EF4-FFF2-40B4-BE49-F238E27FC236}">
                <a16:creationId xmlns:a16="http://schemas.microsoft.com/office/drawing/2014/main" id="{39DC001D-B95A-FD44-8747-7B6B06A81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6325" y="2590800"/>
            <a:ext cx="44862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51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6088D530-39A6-904C-838C-FCEC12B07840}"/>
              </a:ext>
            </a:extLst>
          </p:cNvPr>
          <p:cNvSpPr>
            <a:spLocks noGrp="1"/>
          </p:cNvSpPr>
          <p:nvPr>
            <p:ph type="title"/>
          </p:nvPr>
        </p:nvSpPr>
        <p:spPr/>
        <p:txBody>
          <a:bodyPr/>
          <a:lstStyle/>
          <a:p>
            <a:r>
              <a:rPr lang="en-US" altLang="en-US"/>
              <a:t>Molecular mechanism?</a:t>
            </a:r>
          </a:p>
        </p:txBody>
      </p:sp>
      <p:sp>
        <p:nvSpPr>
          <p:cNvPr id="63490" name="Content Placeholder 2">
            <a:extLst>
              <a:ext uri="{FF2B5EF4-FFF2-40B4-BE49-F238E27FC236}">
                <a16:creationId xmlns:a16="http://schemas.microsoft.com/office/drawing/2014/main" id="{574DC80B-762B-E740-88CD-F3069FEFD9F4}"/>
              </a:ext>
            </a:extLst>
          </p:cNvPr>
          <p:cNvSpPr>
            <a:spLocks noGrp="1"/>
          </p:cNvSpPr>
          <p:nvPr>
            <p:ph idx="1"/>
          </p:nvPr>
        </p:nvSpPr>
        <p:spPr>
          <a:xfrm>
            <a:off x="457200" y="1600200"/>
            <a:ext cx="8229600" cy="5257800"/>
          </a:xfrm>
        </p:spPr>
        <p:txBody>
          <a:bodyPr/>
          <a:lstStyle/>
          <a:p>
            <a:r>
              <a:rPr lang="en-US" altLang="en-US"/>
              <a:t>B gene controls production of pigment. Black is dominant to brown.</a:t>
            </a:r>
          </a:p>
          <a:p>
            <a:pPr lvl="1">
              <a:buFont typeface="Arial" panose="020B0604020202020204" pitchFamily="34" charset="0"/>
              <a:buNone/>
            </a:pPr>
            <a:r>
              <a:rPr lang="en-US" altLang="en-US"/>
              <a:t>B_ = black pigment</a:t>
            </a:r>
          </a:p>
          <a:p>
            <a:pPr lvl="1">
              <a:buFont typeface="Arial" panose="020B0604020202020204" pitchFamily="34" charset="0"/>
              <a:buNone/>
            </a:pPr>
            <a:r>
              <a:rPr lang="en-US" altLang="en-US"/>
              <a:t>bb  = brown</a:t>
            </a:r>
          </a:p>
          <a:p>
            <a:pPr lvl="1">
              <a:buFont typeface="Arial" panose="020B0604020202020204" pitchFamily="34" charset="0"/>
              <a:buNone/>
            </a:pPr>
            <a:endParaRPr lang="en-US" altLang="en-US"/>
          </a:p>
          <a:p>
            <a:pPr lvl="1">
              <a:buFont typeface="Arial" panose="020B0604020202020204" pitchFamily="34" charset="0"/>
              <a:buNone/>
            </a:pPr>
            <a:r>
              <a:rPr lang="en-US" altLang="en-US"/>
              <a:t>A second gene, A, controls expression of any pigment. </a:t>
            </a:r>
          </a:p>
          <a:p>
            <a:pPr lvl="1">
              <a:buFont typeface="Arial" panose="020B0604020202020204" pitchFamily="34" charset="0"/>
              <a:buNone/>
            </a:pPr>
            <a:r>
              <a:rPr lang="en-US" altLang="en-US"/>
              <a:t>A_  (allows proper expression of the B/b alleles)</a:t>
            </a:r>
          </a:p>
          <a:p>
            <a:pPr lvl="1">
              <a:buFont typeface="Arial" panose="020B0604020202020204" pitchFamily="34" charset="0"/>
              <a:buNone/>
            </a:pPr>
            <a:r>
              <a:rPr lang="en-US" altLang="en-US"/>
              <a:t>aa (masks expression of B/b alleles---fur appears yellow/white)</a:t>
            </a:r>
          </a:p>
        </p:txBody>
      </p:sp>
    </p:spTree>
    <p:extLst>
      <p:ext uri="{BB962C8B-B14F-4D97-AF65-F5344CB8AC3E}">
        <p14:creationId xmlns:p14="http://schemas.microsoft.com/office/powerpoint/2010/main" val="249146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6C35-2E8E-0B4F-A5AC-47FB870483DF}"/>
              </a:ext>
            </a:extLst>
          </p:cNvPr>
          <p:cNvSpPr>
            <a:spLocks noGrp="1"/>
          </p:cNvSpPr>
          <p:nvPr>
            <p:ph type="title"/>
          </p:nvPr>
        </p:nvSpPr>
        <p:spPr/>
        <p:txBody>
          <a:bodyPr/>
          <a:lstStyle/>
          <a:p>
            <a:r>
              <a:rPr lang="en-US" dirty="0"/>
              <a:t>Where were we?....</a:t>
            </a:r>
          </a:p>
        </p:txBody>
      </p:sp>
      <p:sp>
        <p:nvSpPr>
          <p:cNvPr id="3" name="Content Placeholder 2">
            <a:extLst>
              <a:ext uri="{FF2B5EF4-FFF2-40B4-BE49-F238E27FC236}">
                <a16:creationId xmlns:a16="http://schemas.microsoft.com/office/drawing/2014/main" id="{DF0B17A5-7AF9-4D43-B9E8-BA5DF27B7115}"/>
              </a:ext>
            </a:extLst>
          </p:cNvPr>
          <p:cNvSpPr>
            <a:spLocks noGrp="1"/>
          </p:cNvSpPr>
          <p:nvPr>
            <p:ph idx="1"/>
          </p:nvPr>
        </p:nvSpPr>
        <p:spPr>
          <a:xfrm>
            <a:off x="457200" y="1325562"/>
            <a:ext cx="8305800" cy="5257800"/>
          </a:xfrm>
        </p:spPr>
        <p:txBody>
          <a:bodyPr/>
          <a:lstStyle/>
          <a:p>
            <a:pPr marL="0" indent="0">
              <a:buNone/>
            </a:pPr>
            <a:r>
              <a:rPr lang="en-US" dirty="0"/>
              <a:t>Extensions of Mendel’s observations…</a:t>
            </a:r>
          </a:p>
          <a:p>
            <a:pPr marL="0" indent="0">
              <a:buNone/>
            </a:pPr>
            <a:endParaRPr lang="en-US" dirty="0"/>
          </a:p>
          <a:p>
            <a:pPr marL="0" indent="0">
              <a:buNone/>
            </a:pPr>
            <a:r>
              <a:rPr lang="en-US" dirty="0"/>
              <a:t>Genes with multiple variations (alleles) in the population.  Discussed </a:t>
            </a:r>
            <a:r>
              <a:rPr lang="en-US" i="1" dirty="0"/>
              <a:t>Drosophila</a:t>
            </a:r>
            <a:r>
              <a:rPr lang="en-US" dirty="0"/>
              <a:t> </a:t>
            </a:r>
            <a:r>
              <a:rPr lang="en-US" i="1" dirty="0"/>
              <a:t>white</a:t>
            </a:r>
            <a:r>
              <a:rPr lang="en-US" dirty="0"/>
              <a:t> locus and mammalian MHC genes. </a:t>
            </a:r>
          </a:p>
          <a:p>
            <a:pPr marL="0" indent="0">
              <a:buNone/>
            </a:pPr>
            <a:endParaRPr lang="en-US" dirty="0"/>
          </a:p>
          <a:p>
            <a:pPr marL="0" indent="0">
              <a:buNone/>
            </a:pPr>
            <a:r>
              <a:rPr lang="en-US" dirty="0"/>
              <a:t>So much variation of these MHC genes is good for health immune responses, but not good for organ transplant.</a:t>
            </a:r>
          </a:p>
        </p:txBody>
      </p:sp>
    </p:spTree>
    <p:extLst>
      <p:ext uri="{BB962C8B-B14F-4D97-AF65-F5344CB8AC3E}">
        <p14:creationId xmlns:p14="http://schemas.microsoft.com/office/powerpoint/2010/main" val="940117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C194CBC0-26F6-734D-B6C0-F38EF7F6D5B4}"/>
              </a:ext>
            </a:extLst>
          </p:cNvPr>
          <p:cNvSpPr>
            <a:spLocks noGrp="1"/>
          </p:cNvSpPr>
          <p:nvPr>
            <p:ph type="title"/>
          </p:nvPr>
        </p:nvSpPr>
        <p:spPr/>
        <p:txBody>
          <a:bodyPr/>
          <a:lstStyle/>
          <a:p>
            <a:endParaRPr lang="en-US" altLang="en-US"/>
          </a:p>
        </p:txBody>
      </p:sp>
      <p:sp>
        <p:nvSpPr>
          <p:cNvPr id="65538" name="Content Placeholder 2">
            <a:extLst>
              <a:ext uri="{FF2B5EF4-FFF2-40B4-BE49-F238E27FC236}">
                <a16:creationId xmlns:a16="http://schemas.microsoft.com/office/drawing/2014/main" id="{944E1940-16CA-DA4B-8CF8-EB3016BCA5E7}"/>
              </a:ext>
            </a:extLst>
          </p:cNvPr>
          <p:cNvSpPr>
            <a:spLocks noGrp="1"/>
          </p:cNvSpPr>
          <p:nvPr>
            <p:ph idx="1"/>
          </p:nvPr>
        </p:nvSpPr>
        <p:spPr/>
        <p:txBody>
          <a:bodyPr/>
          <a:lstStyle/>
          <a:p>
            <a:r>
              <a:rPr lang="en-US" altLang="en-US">
                <a:solidFill>
                  <a:srgbClr val="FF0000"/>
                </a:solidFill>
              </a:rPr>
              <a:t>9:3:4 (3+1)</a:t>
            </a:r>
            <a:r>
              <a:rPr lang="en-US" altLang="en-US"/>
              <a:t>  is an indication that a trait is controlled by 2 genes and shows </a:t>
            </a:r>
            <a:r>
              <a:rPr lang="en-US" altLang="en-US">
                <a:solidFill>
                  <a:srgbClr val="FF0000"/>
                </a:solidFill>
              </a:rPr>
              <a:t>recessive epistasis</a:t>
            </a:r>
            <a:r>
              <a:rPr lang="en-US" altLang="en-US"/>
              <a:t>.</a:t>
            </a:r>
          </a:p>
          <a:p>
            <a:endParaRPr lang="en-US" altLang="en-US"/>
          </a:p>
          <a:p>
            <a:r>
              <a:rPr lang="en-US" altLang="en-US"/>
              <a:t>Mouse coat color works similarly---see </a:t>
            </a:r>
            <a:r>
              <a:rPr lang="en-US" altLang="en-US" b="1"/>
              <a:t>p.83</a:t>
            </a:r>
            <a:r>
              <a:rPr lang="en-US" altLang="en-US"/>
              <a:t> </a:t>
            </a:r>
          </a:p>
          <a:p>
            <a:pPr lvl="1"/>
            <a:r>
              <a:rPr lang="en-US" altLang="en-US"/>
              <a:t>3 coat colors Agouti, black and white (albino)</a:t>
            </a:r>
          </a:p>
        </p:txBody>
      </p:sp>
    </p:spTree>
    <p:extLst>
      <p:ext uri="{BB962C8B-B14F-4D97-AF65-F5344CB8AC3E}">
        <p14:creationId xmlns:p14="http://schemas.microsoft.com/office/powerpoint/2010/main" val="3354176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FBA8B3F1-23D1-FB4B-B082-9ADE9EF832C2}"/>
              </a:ext>
            </a:extLst>
          </p:cNvPr>
          <p:cNvSpPr>
            <a:spLocks noGrp="1"/>
          </p:cNvSpPr>
          <p:nvPr>
            <p:ph type="title"/>
          </p:nvPr>
        </p:nvSpPr>
        <p:spPr/>
        <p:txBody>
          <a:bodyPr/>
          <a:lstStyle/>
          <a:p>
            <a:r>
              <a:rPr lang="en-US" altLang="en-US"/>
              <a:t>Dominant epistasis…</a:t>
            </a:r>
          </a:p>
        </p:txBody>
      </p:sp>
      <p:sp>
        <p:nvSpPr>
          <p:cNvPr id="67586" name="Content Placeholder 2">
            <a:extLst>
              <a:ext uri="{FF2B5EF4-FFF2-40B4-BE49-F238E27FC236}">
                <a16:creationId xmlns:a16="http://schemas.microsoft.com/office/drawing/2014/main" id="{0DFA71A8-7FBD-7446-9F18-0E774375BAE3}"/>
              </a:ext>
            </a:extLst>
          </p:cNvPr>
          <p:cNvSpPr>
            <a:spLocks noGrp="1"/>
          </p:cNvSpPr>
          <p:nvPr>
            <p:ph idx="1"/>
          </p:nvPr>
        </p:nvSpPr>
        <p:spPr/>
        <p:txBody>
          <a:bodyPr/>
          <a:lstStyle/>
          <a:p>
            <a:r>
              <a:rPr lang="en-US" altLang="en-US"/>
              <a:t>Similar phenomenon, but in this case a dominant allele masks/modifies expression of a second gene.</a:t>
            </a:r>
          </a:p>
          <a:p>
            <a:endParaRPr lang="en-US" altLang="en-US"/>
          </a:p>
          <a:p>
            <a:pPr lvl="1"/>
            <a:r>
              <a:rPr lang="en-US" altLang="en-US"/>
              <a:t>Summer squash color.  </a:t>
            </a:r>
          </a:p>
          <a:p>
            <a:pPr lvl="2"/>
            <a:r>
              <a:rPr lang="en-US" altLang="en-US"/>
              <a:t>Controlled by 2 genes, A and B</a:t>
            </a:r>
          </a:p>
          <a:p>
            <a:pPr lvl="3"/>
            <a:r>
              <a:rPr lang="en-US" altLang="en-US"/>
              <a:t>Gene B controls color-- yellow is dominant to green.</a:t>
            </a:r>
          </a:p>
          <a:p>
            <a:pPr lvl="3"/>
            <a:r>
              <a:rPr lang="en-US" altLang="en-US"/>
              <a:t>Dominant A allele give white fruit regardless of alleles of second gene B</a:t>
            </a:r>
          </a:p>
        </p:txBody>
      </p:sp>
    </p:spTree>
    <p:extLst>
      <p:ext uri="{BB962C8B-B14F-4D97-AF65-F5344CB8AC3E}">
        <p14:creationId xmlns:p14="http://schemas.microsoft.com/office/powerpoint/2010/main" val="766060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51B6CE1C-47BE-7547-88A6-3F8E2465AC16}"/>
              </a:ext>
            </a:extLst>
          </p:cNvPr>
          <p:cNvSpPr>
            <a:spLocks noGrp="1"/>
          </p:cNvSpPr>
          <p:nvPr>
            <p:ph type="title"/>
          </p:nvPr>
        </p:nvSpPr>
        <p:spPr/>
        <p:txBody>
          <a:bodyPr/>
          <a:lstStyle/>
          <a:p>
            <a:r>
              <a:rPr lang="en-US" altLang="en-US"/>
              <a:t>Prediction?</a:t>
            </a:r>
          </a:p>
        </p:txBody>
      </p:sp>
      <p:sp>
        <p:nvSpPr>
          <p:cNvPr id="69634" name="Content Placeholder 2">
            <a:extLst>
              <a:ext uri="{FF2B5EF4-FFF2-40B4-BE49-F238E27FC236}">
                <a16:creationId xmlns:a16="http://schemas.microsoft.com/office/drawing/2014/main" id="{6F9AD6E9-26AD-1740-A6A8-2981E3E6F9F0}"/>
              </a:ext>
            </a:extLst>
          </p:cNvPr>
          <p:cNvSpPr>
            <a:spLocks noGrp="1"/>
          </p:cNvSpPr>
          <p:nvPr>
            <p:ph idx="1"/>
          </p:nvPr>
        </p:nvSpPr>
        <p:spPr/>
        <p:txBody>
          <a:bodyPr/>
          <a:lstStyle/>
          <a:p>
            <a:r>
              <a:rPr lang="en-US" altLang="en-US"/>
              <a:t> Cross 2  heterozygous plants giving white squash</a:t>
            </a:r>
          </a:p>
          <a:p>
            <a:pPr lvl="1">
              <a:buFont typeface="Arial" panose="020B0604020202020204" pitchFamily="34" charset="0"/>
              <a:buNone/>
            </a:pPr>
            <a:r>
              <a:rPr lang="en-US" altLang="en-US"/>
              <a:t>			AaBb  X AaBb </a:t>
            </a:r>
          </a:p>
          <a:p>
            <a:pPr lvl="1">
              <a:buFont typeface="Arial" panose="020B0604020202020204" pitchFamily="34" charset="0"/>
              <a:buNone/>
            </a:pPr>
            <a:endParaRPr lang="en-US" altLang="en-US"/>
          </a:p>
          <a:p>
            <a:pPr lvl="1">
              <a:buFont typeface="Arial" panose="020B0604020202020204" pitchFamily="34" charset="0"/>
              <a:buNone/>
            </a:pPr>
            <a:r>
              <a:rPr lang="en-US" altLang="en-US"/>
              <a:t>9 A__B__</a:t>
            </a:r>
          </a:p>
          <a:p>
            <a:pPr lvl="1">
              <a:buFont typeface="Arial" panose="020B0604020202020204" pitchFamily="34" charset="0"/>
              <a:buNone/>
            </a:pPr>
            <a:r>
              <a:rPr lang="en-US" altLang="en-US"/>
              <a:t>3 A__bb</a:t>
            </a:r>
          </a:p>
          <a:p>
            <a:pPr lvl="1">
              <a:buFont typeface="Arial" panose="020B0604020202020204" pitchFamily="34" charset="0"/>
              <a:buNone/>
            </a:pPr>
            <a:r>
              <a:rPr lang="en-US" altLang="en-US"/>
              <a:t>3 aa B__</a:t>
            </a:r>
          </a:p>
          <a:p>
            <a:pPr lvl="1">
              <a:buFont typeface="Arial" panose="020B0604020202020204" pitchFamily="34" charset="0"/>
              <a:buNone/>
            </a:pPr>
            <a:r>
              <a:rPr lang="en-US" altLang="en-US"/>
              <a:t>1 aa bb</a:t>
            </a:r>
          </a:p>
        </p:txBody>
      </p:sp>
    </p:spTree>
    <p:extLst>
      <p:ext uri="{BB962C8B-B14F-4D97-AF65-F5344CB8AC3E}">
        <p14:creationId xmlns:p14="http://schemas.microsoft.com/office/powerpoint/2010/main" val="1138413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584394B8-007F-F74C-B06E-92A730349C4A}"/>
              </a:ext>
            </a:extLst>
          </p:cNvPr>
          <p:cNvSpPr>
            <a:spLocks noGrp="1"/>
          </p:cNvSpPr>
          <p:nvPr>
            <p:ph type="title"/>
          </p:nvPr>
        </p:nvSpPr>
        <p:spPr>
          <a:xfrm>
            <a:off x="439738" y="274638"/>
            <a:ext cx="8229600" cy="1143000"/>
          </a:xfrm>
        </p:spPr>
        <p:txBody>
          <a:bodyPr/>
          <a:lstStyle/>
          <a:p>
            <a:r>
              <a:rPr lang="en-US" altLang="en-US"/>
              <a:t>Prediction?</a:t>
            </a:r>
          </a:p>
        </p:txBody>
      </p:sp>
      <p:sp>
        <p:nvSpPr>
          <p:cNvPr id="71682" name="Content Placeholder 2">
            <a:extLst>
              <a:ext uri="{FF2B5EF4-FFF2-40B4-BE49-F238E27FC236}">
                <a16:creationId xmlns:a16="http://schemas.microsoft.com/office/drawing/2014/main" id="{5D506CE0-F7FE-8C4D-B871-4E89B0E2590A}"/>
              </a:ext>
            </a:extLst>
          </p:cNvPr>
          <p:cNvSpPr>
            <a:spLocks noGrp="1"/>
          </p:cNvSpPr>
          <p:nvPr>
            <p:ph idx="1"/>
          </p:nvPr>
        </p:nvSpPr>
        <p:spPr/>
        <p:txBody>
          <a:bodyPr/>
          <a:lstStyle/>
          <a:p>
            <a:r>
              <a:rPr lang="en-US" altLang="en-US"/>
              <a:t> Cross 2  heterozygous plants giving white squash</a:t>
            </a:r>
          </a:p>
          <a:p>
            <a:pPr lvl="1">
              <a:buFont typeface="Arial" panose="020B0604020202020204" pitchFamily="34" charset="0"/>
              <a:buNone/>
            </a:pPr>
            <a:r>
              <a:rPr lang="en-US" altLang="en-US"/>
              <a:t>			AaBb  X AaBb </a:t>
            </a:r>
          </a:p>
          <a:p>
            <a:pPr lvl="1">
              <a:buFont typeface="Arial" panose="020B0604020202020204" pitchFamily="34" charset="0"/>
              <a:buNone/>
            </a:pPr>
            <a:endParaRPr lang="en-US" altLang="en-US"/>
          </a:p>
          <a:p>
            <a:pPr lvl="1">
              <a:buFont typeface="Arial" panose="020B0604020202020204" pitchFamily="34" charset="0"/>
              <a:buNone/>
            </a:pPr>
            <a:r>
              <a:rPr lang="en-US" altLang="en-US"/>
              <a:t>9 A__B__  		</a:t>
            </a:r>
          </a:p>
          <a:p>
            <a:pPr lvl="1">
              <a:buFont typeface="Arial" panose="020B0604020202020204" pitchFamily="34" charset="0"/>
              <a:buNone/>
            </a:pPr>
            <a:r>
              <a:rPr lang="en-US" altLang="en-US"/>
              <a:t>3 A__bb					12 white</a:t>
            </a:r>
          </a:p>
          <a:p>
            <a:pPr lvl="1">
              <a:buFont typeface="Arial" panose="020B0604020202020204" pitchFamily="34" charset="0"/>
              <a:buNone/>
            </a:pPr>
            <a:r>
              <a:rPr lang="en-US" altLang="en-US"/>
              <a:t>3 aa B__			3 yellow	</a:t>
            </a:r>
          </a:p>
          <a:p>
            <a:pPr lvl="1">
              <a:buFont typeface="Arial" panose="020B0604020202020204" pitchFamily="34" charset="0"/>
              <a:buNone/>
            </a:pPr>
            <a:r>
              <a:rPr lang="en-US" altLang="en-US"/>
              <a:t>1 aa bb			1 green</a:t>
            </a:r>
          </a:p>
        </p:txBody>
      </p:sp>
      <p:cxnSp>
        <p:nvCxnSpPr>
          <p:cNvPr id="5" name="Straight Connector 4">
            <a:extLst>
              <a:ext uri="{FF2B5EF4-FFF2-40B4-BE49-F238E27FC236}">
                <a16:creationId xmlns:a16="http://schemas.microsoft.com/office/drawing/2014/main" id="{E93C1EEC-2432-5E42-B068-A2B26D389A2A}"/>
              </a:ext>
            </a:extLst>
          </p:cNvPr>
          <p:cNvCxnSpPr/>
          <p:nvPr/>
        </p:nvCxnSpPr>
        <p:spPr>
          <a:xfrm>
            <a:off x="2743200" y="4038600"/>
            <a:ext cx="12954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FEFB1D-31C2-8141-8D5C-7E539F5AE62F}"/>
              </a:ext>
            </a:extLst>
          </p:cNvPr>
          <p:cNvCxnSpPr/>
          <p:nvPr/>
        </p:nvCxnSpPr>
        <p:spPr>
          <a:xfrm flipV="1">
            <a:off x="2725738" y="4419600"/>
            <a:ext cx="12954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016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8B70028E-4D05-7244-BBC9-A284862C9762}"/>
              </a:ext>
            </a:extLst>
          </p:cNvPr>
          <p:cNvSpPr>
            <a:spLocks noGrp="1"/>
          </p:cNvSpPr>
          <p:nvPr>
            <p:ph type="title"/>
          </p:nvPr>
        </p:nvSpPr>
        <p:spPr/>
        <p:txBody>
          <a:bodyPr/>
          <a:lstStyle/>
          <a:p>
            <a:endParaRPr lang="en-US" altLang="en-US"/>
          </a:p>
        </p:txBody>
      </p:sp>
      <p:sp>
        <p:nvSpPr>
          <p:cNvPr id="73730" name="Content Placeholder 2">
            <a:extLst>
              <a:ext uri="{FF2B5EF4-FFF2-40B4-BE49-F238E27FC236}">
                <a16:creationId xmlns:a16="http://schemas.microsoft.com/office/drawing/2014/main" id="{BADEE57D-1D34-8847-AAD6-38E66D6C857C}"/>
              </a:ext>
            </a:extLst>
          </p:cNvPr>
          <p:cNvSpPr>
            <a:spLocks noGrp="1"/>
          </p:cNvSpPr>
          <p:nvPr>
            <p:ph idx="1"/>
          </p:nvPr>
        </p:nvSpPr>
        <p:spPr/>
        <p:txBody>
          <a:bodyPr/>
          <a:lstStyle/>
          <a:p>
            <a:r>
              <a:rPr lang="en-US" altLang="en-US">
                <a:solidFill>
                  <a:srgbClr val="FF0000"/>
                </a:solidFill>
              </a:rPr>
              <a:t>12:3:1</a:t>
            </a:r>
            <a:r>
              <a:rPr lang="en-US" altLang="en-US"/>
              <a:t>  common indicator of </a:t>
            </a:r>
            <a:r>
              <a:rPr lang="en-US" altLang="en-US">
                <a:solidFill>
                  <a:srgbClr val="FF0000"/>
                </a:solidFill>
              </a:rPr>
              <a:t>dominant epistasis. </a:t>
            </a:r>
          </a:p>
          <a:p>
            <a:endParaRPr lang="en-US" altLang="en-US">
              <a:solidFill>
                <a:srgbClr val="FF0000"/>
              </a:solidFill>
            </a:endParaRPr>
          </a:p>
          <a:p>
            <a:r>
              <a:rPr lang="en-US" altLang="en-US"/>
              <a:t>Molecular mechanism? Squash color is controlled by a gene (B) where yellow is dominant over green.   A dominant allele of a second  gene (A)  overrides pigment production of any genotype at the (B) gene.</a:t>
            </a:r>
          </a:p>
        </p:txBody>
      </p:sp>
    </p:spTree>
    <p:extLst>
      <p:ext uri="{BB962C8B-B14F-4D97-AF65-F5344CB8AC3E}">
        <p14:creationId xmlns:p14="http://schemas.microsoft.com/office/powerpoint/2010/main" val="3867229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9B746D5C-D983-B341-B8EF-FC6202FA96FD}"/>
              </a:ext>
            </a:extLst>
          </p:cNvPr>
          <p:cNvSpPr>
            <a:spLocks noGrp="1"/>
          </p:cNvSpPr>
          <p:nvPr>
            <p:ph type="title"/>
          </p:nvPr>
        </p:nvSpPr>
        <p:spPr/>
        <p:txBody>
          <a:bodyPr/>
          <a:lstStyle/>
          <a:p>
            <a:r>
              <a:rPr lang="en-US" altLang="en-US"/>
              <a:t>Another example of a 2-gene trait</a:t>
            </a:r>
          </a:p>
        </p:txBody>
      </p:sp>
      <p:sp>
        <p:nvSpPr>
          <p:cNvPr id="75778" name="Content Placeholder 2">
            <a:extLst>
              <a:ext uri="{FF2B5EF4-FFF2-40B4-BE49-F238E27FC236}">
                <a16:creationId xmlns:a16="http://schemas.microsoft.com/office/drawing/2014/main" id="{8B9DDCD1-8048-C149-8534-54457615353C}"/>
              </a:ext>
            </a:extLst>
          </p:cNvPr>
          <p:cNvSpPr>
            <a:spLocks noGrp="1"/>
          </p:cNvSpPr>
          <p:nvPr>
            <p:ph idx="1"/>
          </p:nvPr>
        </p:nvSpPr>
        <p:spPr/>
        <p:txBody>
          <a:bodyPr/>
          <a:lstStyle/>
          <a:p>
            <a:r>
              <a:rPr lang="en-US" altLang="en-US"/>
              <a:t>Flower color in sweet pea (not garden pea)</a:t>
            </a:r>
          </a:p>
          <a:p>
            <a:endParaRPr lang="en-US" altLang="en-US"/>
          </a:p>
          <a:p>
            <a:endParaRPr lang="en-US" altLang="en-US"/>
          </a:p>
          <a:p>
            <a:endParaRPr lang="en-US" altLang="en-US"/>
          </a:p>
          <a:p>
            <a:endParaRPr lang="en-US" altLang="en-US"/>
          </a:p>
          <a:p>
            <a:pPr lvl="1"/>
            <a:r>
              <a:rPr lang="en-US" altLang="en-US"/>
              <a:t>Observed by William Bateson and Reginald Punnett—Yes he did experiments, not just squares! </a:t>
            </a:r>
          </a:p>
        </p:txBody>
      </p:sp>
      <p:pic>
        <p:nvPicPr>
          <p:cNvPr id="75779" name="Picture 2">
            <a:extLst>
              <a:ext uri="{FF2B5EF4-FFF2-40B4-BE49-F238E27FC236}">
                <a16:creationId xmlns:a16="http://schemas.microsoft.com/office/drawing/2014/main" id="{3E04DF84-9F3C-CF47-808C-3155402EF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25675"/>
            <a:ext cx="289083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142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6">
            <a:extLst>
              <a:ext uri="{FF2B5EF4-FFF2-40B4-BE49-F238E27FC236}">
                <a16:creationId xmlns:a16="http://schemas.microsoft.com/office/drawing/2014/main" id="{CD7A7017-C202-2341-B082-703DFD58550E}"/>
              </a:ext>
            </a:extLst>
          </p:cNvPr>
          <p:cNvSpPr>
            <a:spLocks noGrp="1"/>
          </p:cNvSpPr>
          <p:nvPr>
            <p:ph type="title"/>
          </p:nvPr>
        </p:nvSpPr>
        <p:spPr/>
        <p:txBody>
          <a:bodyPr/>
          <a:lstStyle/>
          <a:p>
            <a:r>
              <a:rPr lang="en-US" altLang="en-US"/>
              <a:t>Experiment..</a:t>
            </a:r>
          </a:p>
        </p:txBody>
      </p:sp>
      <p:sp>
        <p:nvSpPr>
          <p:cNvPr id="77826" name="Content Placeholder 7">
            <a:extLst>
              <a:ext uri="{FF2B5EF4-FFF2-40B4-BE49-F238E27FC236}">
                <a16:creationId xmlns:a16="http://schemas.microsoft.com/office/drawing/2014/main" id="{043E250D-04B7-C54C-9A2F-6382B0ED5196}"/>
              </a:ext>
            </a:extLst>
          </p:cNvPr>
          <p:cNvSpPr>
            <a:spLocks noGrp="1"/>
          </p:cNvSpPr>
          <p:nvPr>
            <p:ph idx="1"/>
          </p:nvPr>
        </p:nvSpPr>
        <p:spPr/>
        <p:txBody>
          <a:bodyPr/>
          <a:lstStyle/>
          <a:p>
            <a:pPr marL="342900" lvl="2" indent="-342900"/>
            <a:r>
              <a:rPr lang="en-US" altLang="en-US"/>
              <a:t>Crossed 2 true-breeding strains of </a:t>
            </a:r>
            <a:r>
              <a:rPr lang="en-US" altLang="en-US" u="sng"/>
              <a:t>white</a:t>
            </a:r>
            <a:r>
              <a:rPr lang="en-US" altLang="en-US"/>
              <a:t>-flowered sweet peas</a:t>
            </a:r>
          </a:p>
          <a:p>
            <a:pPr marL="342900" lvl="2" indent="-342900"/>
            <a:endParaRPr lang="en-US" altLang="en-US"/>
          </a:p>
          <a:p>
            <a:pPr marL="342900" lvl="2" indent="-342900"/>
            <a:endParaRPr lang="en-US" altLang="en-US"/>
          </a:p>
          <a:p>
            <a:pPr marL="1257300" lvl="4" indent="-342900">
              <a:buFont typeface="Arial" panose="020B0604020202020204" pitchFamily="34" charset="0"/>
              <a:buNone/>
            </a:pPr>
            <a:endParaRPr lang="en-US" altLang="en-US"/>
          </a:p>
          <a:p>
            <a:pPr marL="342900" lvl="2" indent="-342900">
              <a:buFont typeface="Arial" panose="020B0604020202020204" pitchFamily="34" charset="0"/>
              <a:buNone/>
            </a:pPr>
            <a:r>
              <a:rPr lang="en-US" altLang="en-US"/>
              <a:t>			F1  	All </a:t>
            </a:r>
            <a:r>
              <a:rPr lang="en-US" altLang="en-US" u="sng"/>
              <a:t>purple!</a:t>
            </a:r>
          </a:p>
          <a:p>
            <a:pPr marL="342900" lvl="2" indent="-342900">
              <a:buFont typeface="Arial" panose="020B0604020202020204" pitchFamily="34" charset="0"/>
              <a:buNone/>
            </a:pPr>
            <a:endParaRPr lang="en-US" altLang="en-US" u="sng"/>
          </a:p>
          <a:p>
            <a:pPr marL="342900" lvl="2" indent="-342900">
              <a:buFont typeface="Arial" panose="020B0604020202020204" pitchFamily="34" charset="0"/>
              <a:buNone/>
            </a:pPr>
            <a:endParaRPr lang="en-US" altLang="en-US" u="sng"/>
          </a:p>
          <a:p>
            <a:pPr marL="342900" lvl="2" indent="-342900">
              <a:buFont typeface="Arial" panose="020B0604020202020204" pitchFamily="34" charset="0"/>
              <a:buNone/>
            </a:pPr>
            <a:endParaRPr lang="en-US" altLang="en-US" u="sng"/>
          </a:p>
          <a:p>
            <a:pPr marL="342900" lvl="2" indent="-342900">
              <a:buFont typeface="Arial" panose="020B0604020202020204" pitchFamily="34" charset="0"/>
              <a:buNone/>
            </a:pPr>
            <a:r>
              <a:rPr lang="en-US" altLang="en-US"/>
              <a:t>			F2	9 </a:t>
            </a:r>
            <a:r>
              <a:rPr lang="en-US" altLang="en-US" u="sng"/>
              <a:t>purple</a:t>
            </a:r>
            <a:r>
              <a:rPr lang="en-US" altLang="en-US"/>
              <a:t>:7 </a:t>
            </a:r>
            <a:r>
              <a:rPr lang="en-US" altLang="en-US" u="sng"/>
              <a:t>white</a:t>
            </a:r>
          </a:p>
          <a:p>
            <a:endParaRPr lang="en-US" altLang="en-US"/>
          </a:p>
        </p:txBody>
      </p:sp>
      <p:cxnSp>
        <p:nvCxnSpPr>
          <p:cNvPr id="10" name="Straight Arrow Connector 9">
            <a:extLst>
              <a:ext uri="{FF2B5EF4-FFF2-40B4-BE49-F238E27FC236}">
                <a16:creationId xmlns:a16="http://schemas.microsoft.com/office/drawing/2014/main" id="{653C649A-AB89-A947-99B3-E6A04A6A9210}"/>
              </a:ext>
            </a:extLst>
          </p:cNvPr>
          <p:cNvCxnSpPr/>
          <p:nvPr/>
        </p:nvCxnSpPr>
        <p:spPr>
          <a:xfrm rot="5400000">
            <a:off x="3621088" y="2781300"/>
            <a:ext cx="83661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D83A53-7FDF-6543-9CF4-0238C665E52F}"/>
              </a:ext>
            </a:extLst>
          </p:cNvPr>
          <p:cNvCxnSpPr/>
          <p:nvPr/>
        </p:nvCxnSpPr>
        <p:spPr>
          <a:xfrm rot="5400000">
            <a:off x="3543301" y="4229100"/>
            <a:ext cx="836612"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811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61AE2262-F2C6-064F-898D-6C4EA5731989}"/>
              </a:ext>
            </a:extLst>
          </p:cNvPr>
          <p:cNvSpPr>
            <a:spLocks noGrp="1"/>
          </p:cNvSpPr>
          <p:nvPr>
            <p:ph type="title"/>
          </p:nvPr>
        </p:nvSpPr>
        <p:spPr/>
        <p:txBody>
          <a:bodyPr/>
          <a:lstStyle/>
          <a:p>
            <a:r>
              <a:rPr lang="en-US" altLang="en-US"/>
              <a:t>Explanation?</a:t>
            </a:r>
          </a:p>
        </p:txBody>
      </p:sp>
      <p:sp>
        <p:nvSpPr>
          <p:cNvPr id="79874" name="Content Placeholder 2">
            <a:extLst>
              <a:ext uri="{FF2B5EF4-FFF2-40B4-BE49-F238E27FC236}">
                <a16:creationId xmlns:a16="http://schemas.microsoft.com/office/drawing/2014/main" id="{7BCC83EC-5AF4-734A-8C8A-0B7E065C7638}"/>
              </a:ext>
            </a:extLst>
          </p:cNvPr>
          <p:cNvSpPr>
            <a:spLocks noGrp="1"/>
          </p:cNvSpPr>
          <p:nvPr>
            <p:ph idx="1"/>
          </p:nvPr>
        </p:nvSpPr>
        <p:spPr>
          <a:xfrm>
            <a:off x="457200" y="1524000"/>
            <a:ext cx="8382000" cy="5181600"/>
          </a:xfrm>
        </p:spPr>
        <p:txBody>
          <a:bodyPr/>
          <a:lstStyle/>
          <a:p>
            <a:r>
              <a:rPr lang="en-US" altLang="en-US"/>
              <a:t>9:7 ratio</a:t>
            </a:r>
          </a:p>
          <a:p>
            <a:pPr lvl="1"/>
            <a:r>
              <a:rPr lang="en-US" altLang="en-US"/>
              <a:t>Ratio in 16</a:t>
            </a:r>
            <a:r>
              <a:rPr lang="en-US" altLang="en-US" baseline="30000"/>
              <a:t>th</a:t>
            </a:r>
            <a:r>
              <a:rPr lang="en-US" altLang="en-US"/>
              <a:t> s suggests 2 genes</a:t>
            </a:r>
          </a:p>
          <a:p>
            <a:pPr lvl="1">
              <a:buFont typeface="Arial" panose="020B0604020202020204" pitchFamily="34" charset="0"/>
              <a:buNone/>
            </a:pPr>
            <a:r>
              <a:rPr lang="en-US" altLang="en-US"/>
              <a:t>9 A__B__</a:t>
            </a:r>
          </a:p>
          <a:p>
            <a:pPr lvl="1">
              <a:buFont typeface="Arial" panose="020B0604020202020204" pitchFamily="34" charset="0"/>
              <a:buNone/>
            </a:pPr>
            <a:r>
              <a:rPr lang="en-US" altLang="en-US"/>
              <a:t>3 A__bb</a:t>
            </a:r>
          </a:p>
          <a:p>
            <a:pPr lvl="1">
              <a:buFont typeface="Arial" panose="020B0604020202020204" pitchFamily="34" charset="0"/>
              <a:buNone/>
            </a:pPr>
            <a:r>
              <a:rPr lang="en-US" altLang="en-US"/>
              <a:t>3 aa B__</a:t>
            </a:r>
          </a:p>
          <a:p>
            <a:pPr lvl="1">
              <a:buFont typeface="Arial" panose="020B0604020202020204" pitchFamily="34" charset="0"/>
              <a:buNone/>
            </a:pPr>
            <a:r>
              <a:rPr lang="en-US" altLang="en-US"/>
              <a:t>1 aa bb</a:t>
            </a:r>
          </a:p>
          <a:p>
            <a:pPr>
              <a:buFont typeface="Arial" panose="020B0604020202020204" pitchFamily="34" charset="0"/>
              <a:buNone/>
            </a:pPr>
            <a:r>
              <a:rPr lang="en-US" altLang="en-US"/>
              <a:t>Bateson and Punnet proposed that purple flowers require </a:t>
            </a:r>
            <a:r>
              <a:rPr lang="en-US" altLang="en-US" u="sng"/>
              <a:t>both</a:t>
            </a:r>
            <a:r>
              <a:rPr lang="en-US" altLang="en-US"/>
              <a:t> genes must have at least one dominant allele.</a:t>
            </a:r>
          </a:p>
        </p:txBody>
      </p:sp>
    </p:spTree>
    <p:extLst>
      <p:ext uri="{BB962C8B-B14F-4D97-AF65-F5344CB8AC3E}">
        <p14:creationId xmlns:p14="http://schemas.microsoft.com/office/powerpoint/2010/main" val="3907131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9C42B907-E9CB-1E49-91CE-0595D2001CD1}"/>
              </a:ext>
            </a:extLst>
          </p:cNvPr>
          <p:cNvSpPr>
            <a:spLocks noGrp="1"/>
          </p:cNvSpPr>
          <p:nvPr>
            <p:ph type="title"/>
          </p:nvPr>
        </p:nvSpPr>
        <p:spPr/>
        <p:txBody>
          <a:bodyPr/>
          <a:lstStyle/>
          <a:p>
            <a:endParaRPr lang="en-US" altLang="en-US"/>
          </a:p>
        </p:txBody>
      </p:sp>
      <p:sp>
        <p:nvSpPr>
          <p:cNvPr id="81922" name="Content Placeholder 2">
            <a:extLst>
              <a:ext uri="{FF2B5EF4-FFF2-40B4-BE49-F238E27FC236}">
                <a16:creationId xmlns:a16="http://schemas.microsoft.com/office/drawing/2014/main" id="{DC6E9CF7-178A-3844-B611-886423FEEA17}"/>
              </a:ext>
            </a:extLst>
          </p:cNvPr>
          <p:cNvSpPr>
            <a:spLocks noGrp="1"/>
          </p:cNvSpPr>
          <p:nvPr>
            <p:ph idx="1"/>
          </p:nvPr>
        </p:nvSpPr>
        <p:spPr>
          <a:xfrm>
            <a:off x="381000" y="1600200"/>
            <a:ext cx="8382000" cy="4876800"/>
          </a:xfrm>
        </p:spPr>
        <p:txBody>
          <a:bodyPr/>
          <a:lstStyle/>
          <a:p>
            <a:pPr lvl="1">
              <a:buFont typeface="Arial" panose="020B0604020202020204" pitchFamily="34" charset="0"/>
              <a:buNone/>
            </a:pPr>
            <a:r>
              <a:rPr lang="en-US" altLang="en-US"/>
              <a:t>9 A__B__		purple</a:t>
            </a:r>
          </a:p>
          <a:p>
            <a:pPr lvl="1">
              <a:buFont typeface="Arial" panose="020B0604020202020204" pitchFamily="34" charset="0"/>
              <a:buNone/>
            </a:pPr>
            <a:r>
              <a:rPr lang="en-US" altLang="en-US"/>
              <a:t>3 A__bb</a:t>
            </a:r>
          </a:p>
          <a:p>
            <a:pPr lvl="1">
              <a:buFont typeface="Arial" panose="020B0604020202020204" pitchFamily="34" charset="0"/>
              <a:buNone/>
            </a:pPr>
            <a:r>
              <a:rPr lang="en-US" altLang="en-US"/>
              <a:t>3 aa B__			           white</a:t>
            </a:r>
          </a:p>
          <a:p>
            <a:pPr lvl="1">
              <a:buFont typeface="Arial" panose="020B0604020202020204" pitchFamily="34" charset="0"/>
              <a:buNone/>
            </a:pPr>
            <a:r>
              <a:rPr lang="en-US" altLang="en-US"/>
              <a:t>1 aa bb</a:t>
            </a:r>
          </a:p>
          <a:p>
            <a:pPr lvl="1">
              <a:buFont typeface="Arial" panose="020B0604020202020204" pitchFamily="34" charset="0"/>
              <a:buNone/>
            </a:pPr>
            <a:endParaRPr lang="en-US" altLang="en-US"/>
          </a:p>
          <a:p>
            <a:pPr lvl="1">
              <a:buFont typeface="Arial" panose="020B0604020202020204" pitchFamily="34" charset="0"/>
              <a:buNone/>
            </a:pPr>
            <a:r>
              <a:rPr lang="en-US" altLang="en-US"/>
              <a:t>Proposed mechanism of biochemical pathway…</a:t>
            </a:r>
          </a:p>
          <a:p>
            <a:pPr lvl="1">
              <a:buFont typeface="Arial" panose="020B0604020202020204" pitchFamily="34" charset="0"/>
              <a:buNone/>
            </a:pPr>
            <a:r>
              <a:rPr lang="en-US" altLang="en-US"/>
              <a:t>			      </a:t>
            </a:r>
            <a:r>
              <a:rPr lang="en-US" altLang="en-US" sz="2000" b="1"/>
              <a:t>gene A</a:t>
            </a:r>
            <a:r>
              <a:rPr lang="en-US" altLang="en-US" b="1"/>
              <a:t>		          </a:t>
            </a:r>
            <a:r>
              <a:rPr lang="en-US" altLang="en-US" sz="2000" b="1"/>
              <a:t>gene B</a:t>
            </a:r>
            <a:r>
              <a:rPr lang="en-US" altLang="en-US" b="1"/>
              <a:t>	</a:t>
            </a:r>
          </a:p>
          <a:p>
            <a:pPr lvl="1">
              <a:buFont typeface="Arial" panose="020B0604020202020204" pitchFamily="34" charset="0"/>
              <a:buNone/>
            </a:pPr>
            <a:r>
              <a:rPr lang="en-US" altLang="en-US" sz="2000" b="1"/>
              <a:t>pigment precursor	     intermediate product		final product</a:t>
            </a:r>
          </a:p>
          <a:p>
            <a:pPr lvl="1">
              <a:buFont typeface="Arial" panose="020B0604020202020204" pitchFamily="34" charset="0"/>
              <a:buNone/>
            </a:pPr>
            <a:r>
              <a:rPr lang="en-US" altLang="en-US" sz="2000" b="1"/>
              <a:t>(colorless)			(colorless)	            (purple pigment)</a:t>
            </a:r>
          </a:p>
          <a:p>
            <a:pPr lvl="1">
              <a:buFont typeface="Arial" panose="020B0604020202020204" pitchFamily="34" charset="0"/>
              <a:buNone/>
            </a:pPr>
            <a:endParaRPr lang="en-US" altLang="en-US"/>
          </a:p>
          <a:p>
            <a:pPr lvl="1">
              <a:buFont typeface="Arial" panose="020B0604020202020204" pitchFamily="34" charset="0"/>
              <a:buNone/>
            </a:pPr>
            <a:endParaRPr lang="en-US" altLang="en-US"/>
          </a:p>
        </p:txBody>
      </p:sp>
      <p:cxnSp>
        <p:nvCxnSpPr>
          <p:cNvPr id="4" name="Straight Connector 3">
            <a:extLst>
              <a:ext uri="{FF2B5EF4-FFF2-40B4-BE49-F238E27FC236}">
                <a16:creationId xmlns:a16="http://schemas.microsoft.com/office/drawing/2014/main" id="{B7BAEA8B-3899-DB42-A626-2AE2ED0C4F31}"/>
              </a:ext>
            </a:extLst>
          </p:cNvPr>
          <p:cNvCxnSpPr/>
          <p:nvPr/>
        </p:nvCxnSpPr>
        <p:spPr>
          <a:xfrm>
            <a:off x="2514600" y="2514600"/>
            <a:ext cx="12954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CFAE286-3B26-9546-9CC2-4E14A5F85581}"/>
              </a:ext>
            </a:extLst>
          </p:cNvPr>
          <p:cNvCxnSpPr/>
          <p:nvPr/>
        </p:nvCxnSpPr>
        <p:spPr>
          <a:xfrm flipV="1">
            <a:off x="2438400" y="2895600"/>
            <a:ext cx="1371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483D69-BCD1-8443-A84C-5E32FDFB8E9C}"/>
              </a:ext>
            </a:extLst>
          </p:cNvPr>
          <p:cNvCxnSpPr/>
          <p:nvPr/>
        </p:nvCxnSpPr>
        <p:spPr>
          <a:xfrm flipV="1">
            <a:off x="2438400" y="2895600"/>
            <a:ext cx="1371600"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E8D742E-C8F4-B845-B6ED-DC5D4F1BDDC8}"/>
              </a:ext>
            </a:extLst>
          </p:cNvPr>
          <p:cNvCxnSpPr/>
          <p:nvPr/>
        </p:nvCxnSpPr>
        <p:spPr>
          <a:xfrm>
            <a:off x="2895600" y="5410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6DFD9D0-DAAA-8B4B-996D-2B04E228D13A}"/>
              </a:ext>
            </a:extLst>
          </p:cNvPr>
          <p:cNvCxnSpPr/>
          <p:nvPr/>
        </p:nvCxnSpPr>
        <p:spPr>
          <a:xfrm>
            <a:off x="5867400" y="5410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842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743B07CA-D5E7-2E4B-B9A7-30FAD2611FF4}"/>
              </a:ext>
            </a:extLst>
          </p:cNvPr>
          <p:cNvSpPr>
            <a:spLocks noGrp="1"/>
          </p:cNvSpPr>
          <p:nvPr>
            <p:ph type="title"/>
          </p:nvPr>
        </p:nvSpPr>
        <p:spPr/>
        <p:txBody>
          <a:bodyPr/>
          <a:lstStyle/>
          <a:p>
            <a:endParaRPr lang="en-US" altLang="en-US"/>
          </a:p>
        </p:txBody>
      </p:sp>
      <p:sp>
        <p:nvSpPr>
          <p:cNvPr id="83970" name="Content Placeholder 2">
            <a:extLst>
              <a:ext uri="{FF2B5EF4-FFF2-40B4-BE49-F238E27FC236}">
                <a16:creationId xmlns:a16="http://schemas.microsoft.com/office/drawing/2014/main" id="{0E4E7A2F-D2A2-1A4D-99EC-8AE2ABD4A244}"/>
              </a:ext>
            </a:extLst>
          </p:cNvPr>
          <p:cNvSpPr>
            <a:spLocks noGrp="1"/>
          </p:cNvSpPr>
          <p:nvPr>
            <p:ph idx="1"/>
          </p:nvPr>
        </p:nvSpPr>
        <p:spPr/>
        <p:txBody>
          <a:bodyPr/>
          <a:lstStyle/>
          <a:p>
            <a:r>
              <a:rPr lang="en-US" altLang="en-US"/>
              <a:t>Sweet pea color genes give an example of 2 mutant alleles causing the same phenotype.</a:t>
            </a:r>
          </a:p>
          <a:p>
            <a:endParaRPr lang="en-US" altLang="en-US"/>
          </a:p>
          <a:p>
            <a:pPr>
              <a:buFont typeface="Arial" panose="020B0604020202020204" pitchFamily="34" charset="0"/>
              <a:buNone/>
            </a:pPr>
            <a:r>
              <a:rPr lang="en-US" altLang="en-US"/>
              <a:t>aaB_</a:t>
            </a:r>
          </a:p>
          <a:p>
            <a:pPr>
              <a:buFont typeface="Arial" panose="020B0604020202020204" pitchFamily="34" charset="0"/>
              <a:buNone/>
            </a:pPr>
            <a:r>
              <a:rPr lang="en-US" altLang="en-US"/>
              <a:t>A_bb			</a:t>
            </a:r>
            <a:r>
              <a:rPr lang="en-US" altLang="en-US" u="sng"/>
              <a:t>white</a:t>
            </a:r>
            <a:r>
              <a:rPr lang="en-US" altLang="en-US"/>
              <a:t> due to aa </a:t>
            </a:r>
            <a:r>
              <a:rPr lang="en-US" altLang="en-US" u="sng"/>
              <a:t>or</a:t>
            </a:r>
            <a:r>
              <a:rPr lang="en-US" altLang="en-US"/>
              <a:t> bb genotype (Due </a:t>
            </a:r>
          </a:p>
          <a:p>
            <a:pPr>
              <a:buFont typeface="Arial" panose="020B0604020202020204" pitchFamily="34" charset="0"/>
              <a:buNone/>
            </a:pPr>
            <a:r>
              <a:rPr lang="en-US" altLang="en-US"/>
              <a:t>Aabb			a lack of wild-type A or B allele)</a:t>
            </a:r>
          </a:p>
          <a:p>
            <a:endParaRPr lang="en-US" altLang="en-US"/>
          </a:p>
        </p:txBody>
      </p:sp>
      <p:sp>
        <p:nvSpPr>
          <p:cNvPr id="4" name="Right Brace 3">
            <a:extLst>
              <a:ext uri="{FF2B5EF4-FFF2-40B4-BE49-F238E27FC236}">
                <a16:creationId xmlns:a16="http://schemas.microsoft.com/office/drawing/2014/main" id="{2C469D25-4599-BE46-B272-67628DB9607E}"/>
              </a:ext>
            </a:extLst>
          </p:cNvPr>
          <p:cNvSpPr/>
          <p:nvPr/>
        </p:nvSpPr>
        <p:spPr>
          <a:xfrm>
            <a:off x="1981200" y="3505200"/>
            <a:ext cx="152400" cy="1524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latin typeface="Calibri" panose="020F0502020204030204" pitchFamily="34" charset="0"/>
            </a:endParaRPr>
          </a:p>
        </p:txBody>
      </p:sp>
    </p:spTree>
    <p:extLst>
      <p:ext uri="{BB962C8B-B14F-4D97-AF65-F5344CB8AC3E}">
        <p14:creationId xmlns:p14="http://schemas.microsoft.com/office/powerpoint/2010/main" val="380025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DD9324C-C5DC-114E-A1B6-34C658127722}"/>
              </a:ext>
            </a:extLst>
          </p:cNvPr>
          <p:cNvSpPr>
            <a:spLocks noGrp="1"/>
          </p:cNvSpPr>
          <p:nvPr>
            <p:ph type="title"/>
          </p:nvPr>
        </p:nvSpPr>
        <p:spPr>
          <a:xfrm>
            <a:off x="457200" y="0"/>
            <a:ext cx="8229600" cy="1981200"/>
          </a:xfrm>
        </p:spPr>
        <p:txBody>
          <a:bodyPr/>
          <a:lstStyle/>
          <a:p>
            <a:r>
              <a:rPr lang="en-US" altLang="en-US" dirty="0"/>
              <a:t>The need for unrelated donors…for organs, including bone marrow</a:t>
            </a:r>
            <a:br>
              <a:rPr lang="en-US" altLang="en-US" dirty="0"/>
            </a:br>
            <a:r>
              <a:rPr lang="en-US" altLang="en-US" sz="3200" dirty="0"/>
              <a:t>(Next semester--- bone marrow registry drive)</a:t>
            </a:r>
          </a:p>
        </p:txBody>
      </p:sp>
      <p:pic>
        <p:nvPicPr>
          <p:cNvPr id="34819" name="Content Placeholder 3">
            <a:extLst>
              <a:ext uri="{FF2B5EF4-FFF2-40B4-BE49-F238E27FC236}">
                <a16:creationId xmlns:a16="http://schemas.microsoft.com/office/drawing/2014/main" id="{BD7A589B-0322-8548-9E62-6813E73258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5749" r="-45749"/>
          <a:stretch>
            <a:fillRect/>
          </a:stretch>
        </p:blipFill>
        <p:spPr>
          <a:xfrm>
            <a:off x="533400" y="2103438"/>
            <a:ext cx="8229600" cy="4525962"/>
          </a:xfrm>
        </p:spPr>
      </p:pic>
    </p:spTree>
    <p:extLst>
      <p:ext uri="{BB962C8B-B14F-4D97-AF65-F5344CB8AC3E}">
        <p14:creationId xmlns:p14="http://schemas.microsoft.com/office/powerpoint/2010/main" val="4196798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6">
            <a:extLst>
              <a:ext uri="{FF2B5EF4-FFF2-40B4-BE49-F238E27FC236}">
                <a16:creationId xmlns:a16="http://schemas.microsoft.com/office/drawing/2014/main" id="{456D0FA2-A265-834E-B245-E7A17C4E0CB8}"/>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4.8</a:t>
            </a:r>
          </a:p>
        </p:txBody>
      </p:sp>
      <p:pic>
        <p:nvPicPr>
          <p:cNvPr id="86018" name="Picture 12">
            <a:extLst>
              <a:ext uri="{FF2B5EF4-FFF2-40B4-BE49-F238E27FC236}">
                <a16:creationId xmlns:a16="http://schemas.microsoft.com/office/drawing/2014/main" id="{D528D595-96CB-FC4E-B6BB-237B8F6CC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87"/>
          <a:stretch>
            <a:fillRect/>
          </a:stretch>
        </p:blipFill>
        <p:spPr bwMode="auto">
          <a:xfrm>
            <a:off x="309563" y="1455738"/>
            <a:ext cx="85248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3">
            <a:extLst>
              <a:ext uri="{FF2B5EF4-FFF2-40B4-BE49-F238E27FC236}">
                <a16:creationId xmlns:a16="http://schemas.microsoft.com/office/drawing/2014/main" id="{3235C58E-CD3B-B840-B01F-D6811D061067}"/>
              </a:ext>
            </a:extLst>
          </p:cNvPr>
          <p:cNvSpPr txBox="1">
            <a:spLocks noChangeArrowheads="1"/>
          </p:cNvSpPr>
          <p:nvPr/>
        </p:nvSpPr>
        <p:spPr bwMode="auto">
          <a:xfrm>
            <a:off x="1066800" y="685800"/>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latin typeface="Arial" panose="020B0604020202020204" pitchFamily="34" charset="0"/>
              </a:rPr>
              <a:t>Examples of other modified dihybrid ratios (2 gene traits)</a:t>
            </a:r>
          </a:p>
        </p:txBody>
      </p:sp>
      <p:sp>
        <p:nvSpPr>
          <p:cNvPr id="86020" name="TextBox 1">
            <a:extLst>
              <a:ext uri="{FF2B5EF4-FFF2-40B4-BE49-F238E27FC236}">
                <a16:creationId xmlns:a16="http://schemas.microsoft.com/office/drawing/2014/main" id="{E572C9EE-88E8-5845-B4A7-DF9C3D70A099}"/>
              </a:ext>
            </a:extLst>
          </p:cNvPr>
          <p:cNvSpPr txBox="1">
            <a:spLocks noChangeArrowheads="1"/>
          </p:cNvSpPr>
          <p:nvPr/>
        </p:nvSpPr>
        <p:spPr bwMode="auto">
          <a:xfrm>
            <a:off x="533400" y="57912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800">
                <a:latin typeface="Arial" panose="020B0604020202020204" pitchFamily="34" charset="0"/>
              </a:rPr>
              <a:t>Try coming up with “molecular explanations” for some of these modified dyhibrid ratios!</a:t>
            </a:r>
          </a:p>
        </p:txBody>
      </p:sp>
    </p:spTree>
    <p:extLst>
      <p:ext uri="{BB962C8B-B14F-4D97-AF65-F5344CB8AC3E}">
        <p14:creationId xmlns:p14="http://schemas.microsoft.com/office/powerpoint/2010/main" val="3498059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651A68A8-61C1-F14A-AD01-F905107A184E}"/>
              </a:ext>
            </a:extLst>
          </p:cNvPr>
          <p:cNvSpPr>
            <a:spLocks noGrp="1"/>
          </p:cNvSpPr>
          <p:nvPr>
            <p:ph type="title"/>
          </p:nvPr>
        </p:nvSpPr>
        <p:spPr/>
        <p:txBody>
          <a:bodyPr/>
          <a:lstStyle/>
          <a:p>
            <a:endParaRPr lang="en-US" altLang="en-US"/>
          </a:p>
        </p:txBody>
      </p:sp>
      <p:sp>
        <p:nvSpPr>
          <p:cNvPr id="88066" name="Content Placeholder 2">
            <a:extLst>
              <a:ext uri="{FF2B5EF4-FFF2-40B4-BE49-F238E27FC236}">
                <a16:creationId xmlns:a16="http://schemas.microsoft.com/office/drawing/2014/main" id="{E5BFACB4-E753-654F-AFF9-F7AD9568B85F}"/>
              </a:ext>
            </a:extLst>
          </p:cNvPr>
          <p:cNvSpPr>
            <a:spLocks noGrp="1"/>
          </p:cNvSpPr>
          <p:nvPr>
            <p:ph idx="1"/>
          </p:nvPr>
        </p:nvSpPr>
        <p:spPr/>
        <p:txBody>
          <a:bodyPr/>
          <a:lstStyle/>
          <a:p>
            <a:r>
              <a:rPr lang="en-US" altLang="en-US"/>
              <a:t>How might you notice a trait controlled by 3 interacting genes?</a:t>
            </a:r>
          </a:p>
          <a:p>
            <a:endParaRPr lang="en-US" altLang="en-US"/>
          </a:p>
        </p:txBody>
      </p:sp>
    </p:spTree>
    <p:extLst>
      <p:ext uri="{BB962C8B-B14F-4D97-AF65-F5344CB8AC3E}">
        <p14:creationId xmlns:p14="http://schemas.microsoft.com/office/powerpoint/2010/main" val="423693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6FA0A47-F19B-8243-9FB0-CAE4347677CE}"/>
              </a:ext>
            </a:extLst>
          </p:cNvPr>
          <p:cNvSpPr>
            <a:spLocks noGrp="1"/>
          </p:cNvSpPr>
          <p:nvPr>
            <p:ph type="title"/>
          </p:nvPr>
        </p:nvSpPr>
        <p:spPr/>
        <p:txBody>
          <a:bodyPr/>
          <a:lstStyle/>
          <a:p>
            <a:pPr eaLnBrk="1" hangingPunct="1"/>
            <a:r>
              <a:rPr lang="en-US" altLang="en-US" dirty="0"/>
              <a:t>Extension #6</a:t>
            </a:r>
          </a:p>
        </p:txBody>
      </p:sp>
      <p:sp>
        <p:nvSpPr>
          <p:cNvPr id="35843" name="Content Placeholder 2">
            <a:extLst>
              <a:ext uri="{FF2B5EF4-FFF2-40B4-BE49-F238E27FC236}">
                <a16:creationId xmlns:a16="http://schemas.microsoft.com/office/drawing/2014/main" id="{33A37049-6EDB-6A4A-BA12-5C9A17D3C2CD}"/>
              </a:ext>
            </a:extLst>
          </p:cNvPr>
          <p:cNvSpPr>
            <a:spLocks noGrp="1"/>
          </p:cNvSpPr>
          <p:nvPr>
            <p:ph idx="1"/>
          </p:nvPr>
        </p:nvSpPr>
        <p:spPr/>
        <p:txBody>
          <a:bodyPr/>
          <a:lstStyle/>
          <a:p>
            <a:pPr eaLnBrk="1" hangingPunct="1"/>
            <a:r>
              <a:rPr lang="en-US" altLang="en-US" dirty="0"/>
              <a:t>Lethal alleles</a:t>
            </a:r>
          </a:p>
          <a:p>
            <a:pPr eaLnBrk="1" hangingPunct="1"/>
            <a:endParaRPr lang="en-US" altLang="en-US" dirty="0"/>
          </a:p>
          <a:p>
            <a:pPr lvl="1" eaLnBrk="1" hangingPunct="1"/>
            <a:r>
              <a:rPr lang="en-US" altLang="en-US" dirty="0"/>
              <a:t>In some </a:t>
            </a:r>
            <a:r>
              <a:rPr lang="en-US" altLang="en-US" dirty="0" err="1"/>
              <a:t>matings</a:t>
            </a:r>
            <a:r>
              <a:rPr lang="en-US" altLang="en-US" dirty="0"/>
              <a:t> we may see non-Mendelian ratios if some of the offspring fail to survive development.</a:t>
            </a:r>
          </a:p>
          <a:p>
            <a:pPr lvl="1" eaLnBrk="1" hangingPunct="1"/>
            <a:endParaRPr lang="en-US" altLang="en-US" dirty="0"/>
          </a:p>
          <a:p>
            <a:pPr lvl="1" eaLnBrk="1" hangingPunct="1"/>
            <a:r>
              <a:rPr lang="en-US" altLang="en-US" dirty="0"/>
              <a:t>This hints at the involvement of an </a:t>
            </a:r>
            <a:r>
              <a:rPr lang="en-US" altLang="en-US" u="sng" dirty="0"/>
              <a:t>essential</a:t>
            </a:r>
            <a:r>
              <a:rPr lang="en-US" altLang="en-US" dirty="0"/>
              <a:t> gene for development/survival.  Mutant forms appear to be </a:t>
            </a:r>
            <a:r>
              <a:rPr lang="en-US" altLang="en-US" b="1" dirty="0"/>
              <a:t>lethal.</a:t>
            </a:r>
          </a:p>
        </p:txBody>
      </p:sp>
    </p:spTree>
    <p:extLst>
      <p:ext uri="{BB962C8B-B14F-4D97-AF65-F5344CB8AC3E}">
        <p14:creationId xmlns:p14="http://schemas.microsoft.com/office/powerpoint/2010/main" val="144842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2BCE76A-C18A-CE40-BF42-664A9A440D68}"/>
              </a:ext>
            </a:extLst>
          </p:cNvPr>
          <p:cNvSpPr>
            <a:spLocks noGrp="1"/>
          </p:cNvSpPr>
          <p:nvPr>
            <p:ph type="title"/>
          </p:nvPr>
        </p:nvSpPr>
        <p:spPr/>
        <p:txBody>
          <a:bodyPr/>
          <a:lstStyle/>
          <a:p>
            <a:pPr eaLnBrk="1" hangingPunct="1"/>
            <a:r>
              <a:rPr lang="en-US" altLang="en-US" dirty="0"/>
              <a:t>Noted in an interesting cross of mice with variation in fur color…</a:t>
            </a:r>
          </a:p>
        </p:txBody>
      </p:sp>
      <p:sp>
        <p:nvSpPr>
          <p:cNvPr id="39939" name="Content Placeholder 2">
            <a:extLst>
              <a:ext uri="{FF2B5EF4-FFF2-40B4-BE49-F238E27FC236}">
                <a16:creationId xmlns:a16="http://schemas.microsoft.com/office/drawing/2014/main" id="{85D27848-9ECD-3240-A367-E97B2040979B}"/>
              </a:ext>
            </a:extLst>
          </p:cNvPr>
          <p:cNvSpPr>
            <a:spLocks noGrp="1"/>
          </p:cNvSpPr>
          <p:nvPr>
            <p:ph idx="1"/>
          </p:nvPr>
        </p:nvSpPr>
        <p:spPr/>
        <p:txBody>
          <a:bodyPr/>
          <a:lstStyle/>
          <a:p>
            <a:pPr eaLnBrk="1" hangingPunct="1"/>
            <a:r>
              <a:rPr lang="en-US" altLang="en-US" dirty="0">
                <a:solidFill>
                  <a:srgbClr val="FF0000"/>
                </a:solidFill>
              </a:rPr>
              <a:t>Wild type </a:t>
            </a:r>
            <a:r>
              <a:rPr lang="en-US" altLang="en-US" dirty="0"/>
              <a:t>color= </a:t>
            </a:r>
            <a:r>
              <a:rPr lang="en-US" altLang="en-US" dirty="0">
                <a:solidFill>
                  <a:srgbClr val="FF0000"/>
                </a:solidFill>
              </a:rPr>
              <a:t>agouti </a:t>
            </a:r>
            <a:r>
              <a:rPr lang="en-US" altLang="en-US" dirty="0"/>
              <a:t>(yellow pigment deposited on a black hair shaft)</a:t>
            </a:r>
          </a:p>
          <a:p>
            <a:pPr eaLnBrk="1" hangingPunct="1"/>
            <a:r>
              <a:rPr lang="en-US" altLang="en-US" dirty="0"/>
              <a:t>Wild type allele (for color)=A</a:t>
            </a:r>
          </a:p>
          <a:p>
            <a:pPr eaLnBrk="1" hangingPunct="1"/>
            <a:r>
              <a:rPr lang="en-US" altLang="en-US" dirty="0"/>
              <a:t>Dominant mutation (A</a:t>
            </a:r>
            <a:r>
              <a:rPr lang="en-US" altLang="en-US" baseline="30000" dirty="0"/>
              <a:t>y</a:t>
            </a:r>
            <a:r>
              <a:rPr lang="en-US" altLang="en-US" dirty="0"/>
              <a:t>) results in yellow fur.</a:t>
            </a:r>
          </a:p>
          <a:p>
            <a:pPr eaLnBrk="1" hangingPunct="1"/>
            <a:endParaRPr lang="en-US" altLang="en-US" dirty="0"/>
          </a:p>
          <a:p>
            <a:pPr lvl="1" eaLnBrk="1" hangingPunct="1"/>
            <a:r>
              <a:rPr lang="en-US" altLang="en-US" dirty="0"/>
              <a:t>What do you expect for color ratio in a cross of 2 yellow mice (heterozygotes)?  A A</a:t>
            </a:r>
            <a:r>
              <a:rPr lang="en-US" altLang="en-US" baseline="30000" dirty="0"/>
              <a:t>y </a:t>
            </a:r>
            <a:r>
              <a:rPr lang="en-US" altLang="en-US" dirty="0"/>
              <a:t> X A A</a:t>
            </a:r>
            <a:r>
              <a:rPr lang="en-US" altLang="en-US" baseline="30000" dirty="0"/>
              <a:t>y</a:t>
            </a:r>
            <a:endParaRPr lang="en-US" altLang="en-US" dirty="0"/>
          </a:p>
        </p:txBody>
      </p:sp>
    </p:spTree>
    <p:extLst>
      <p:ext uri="{BB962C8B-B14F-4D97-AF65-F5344CB8AC3E}">
        <p14:creationId xmlns:p14="http://schemas.microsoft.com/office/powerpoint/2010/main" val="357705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B753444-3E74-5B43-8252-DB9994128E3E}"/>
              </a:ext>
            </a:extLst>
          </p:cNvPr>
          <p:cNvGraphicFramePr>
            <a:graphicFrameLocks noGrp="1"/>
          </p:cNvGraphicFramePr>
          <p:nvPr/>
        </p:nvGraphicFramePr>
        <p:xfrm>
          <a:off x="1524000" y="1397000"/>
          <a:ext cx="6096000" cy="2566989"/>
        </p:xfrm>
        <a:graphic>
          <a:graphicData uri="http://schemas.openxmlformats.org/drawingml/2006/table">
            <a:tbl>
              <a:tblPr/>
              <a:tblGrid>
                <a:gridCol w="2032000">
                  <a:extLst>
                    <a:ext uri="{9D8B030D-6E8A-4147-A177-3AD203B41FA5}">
                      <a16:colId xmlns:a16="http://schemas.microsoft.com/office/drawing/2014/main" val="909491460"/>
                    </a:ext>
                  </a:extLst>
                </a:gridCol>
                <a:gridCol w="2032000">
                  <a:extLst>
                    <a:ext uri="{9D8B030D-6E8A-4147-A177-3AD203B41FA5}">
                      <a16:colId xmlns:a16="http://schemas.microsoft.com/office/drawing/2014/main" val="955818887"/>
                    </a:ext>
                  </a:extLst>
                </a:gridCol>
                <a:gridCol w="2032000">
                  <a:extLst>
                    <a:ext uri="{9D8B030D-6E8A-4147-A177-3AD203B41FA5}">
                      <a16:colId xmlns:a16="http://schemas.microsoft.com/office/drawing/2014/main" val="773669106"/>
                    </a:ext>
                  </a:extLst>
                </a:gridCol>
              </a:tblGrid>
              <a:tr h="8556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A</a:t>
                      </a:r>
                      <a:r>
                        <a:rPr kumimoji="0" lang="en-US" altLang="en-US" sz="1800" b="1" i="0" u="none" strike="noStrike" cap="none" normalizeH="0" baseline="30000">
                          <a:ln>
                            <a:noFill/>
                          </a:ln>
                          <a:solidFill>
                            <a:srgbClr val="FFFFFF"/>
                          </a:solidFill>
                          <a:effectLst/>
                          <a:latin typeface="Calibri" panose="020F0502020204030204" pitchFamily="34" charset="0"/>
                          <a:ea typeface="ＭＳ Ｐゴシック" panose="020B0600070205080204" pitchFamily="34" charset="-128"/>
                        </a:rPr>
                        <a:t>y</a:t>
                      </a:r>
                      <a:endPar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805675499"/>
                  </a:ext>
                </a:extLst>
              </a:tr>
              <a:tr h="8556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AA</a:t>
                      </a:r>
                      <a:r>
                        <a:rPr kumimoji="0" lang="en-US" altLang="en-US" sz="1800" b="0" i="0" u="none" strike="noStrike" cap="none" normalizeH="0" baseline="30000">
                          <a:ln>
                            <a:noFill/>
                          </a:ln>
                          <a:solidFill>
                            <a:srgbClr val="000000"/>
                          </a:solidFill>
                          <a:effectLst/>
                          <a:latin typeface="Calibri" panose="020F0502020204030204" pitchFamily="34" charset="0"/>
                          <a:ea typeface="ＭＳ Ｐゴシック" panose="020B0600070205080204" pitchFamily="34" charset="-128"/>
                        </a:rPr>
                        <a:t>y</a:t>
                      </a:r>
                      <a:endPar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34732759"/>
                  </a:ext>
                </a:extLst>
              </a:tr>
              <a:tr h="8556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a:t>
                      </a:r>
                      <a:r>
                        <a:rPr kumimoji="0" lang="en-US" altLang="en-US" sz="1800" b="0" i="0" u="none" strike="noStrike" cap="none" normalizeH="0" baseline="30000">
                          <a:ln>
                            <a:noFill/>
                          </a:ln>
                          <a:solidFill>
                            <a:srgbClr val="000000"/>
                          </a:solidFill>
                          <a:effectLst/>
                          <a:latin typeface="Calibri" panose="020F0502020204030204" pitchFamily="34" charset="0"/>
                          <a:ea typeface="ＭＳ Ｐゴシック" panose="020B0600070205080204" pitchFamily="34" charset="-128"/>
                        </a:rPr>
                        <a:t>y</a:t>
                      </a:r>
                      <a:endPar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AA</a:t>
                      </a:r>
                      <a:r>
                        <a:rPr kumimoji="0" lang="en-US" altLang="en-US" sz="1800" b="0" i="0" u="none" strike="noStrike" cap="none" normalizeH="0" baseline="30000">
                          <a:ln>
                            <a:noFill/>
                          </a:ln>
                          <a:solidFill>
                            <a:srgbClr val="000000"/>
                          </a:solidFill>
                          <a:effectLst/>
                          <a:latin typeface="Calibri" panose="020F0502020204030204" pitchFamily="34" charset="0"/>
                          <a:ea typeface="ＭＳ Ｐゴシック" panose="020B0600070205080204" pitchFamily="34" charset="-128"/>
                        </a:rPr>
                        <a:t>y</a:t>
                      </a:r>
                      <a:endPar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a:t>
                      </a:r>
                      <a:r>
                        <a:rPr kumimoji="0" lang="en-US" altLang="en-US" sz="1800" b="0" i="0" u="none" strike="noStrike" cap="none" normalizeH="0" baseline="30000">
                          <a:ln>
                            <a:noFill/>
                          </a:ln>
                          <a:solidFill>
                            <a:srgbClr val="000000"/>
                          </a:solidFill>
                          <a:effectLst/>
                          <a:latin typeface="Calibri" panose="020F0502020204030204" pitchFamily="34" charset="0"/>
                          <a:ea typeface="ＭＳ Ｐゴシック" panose="020B0600070205080204" pitchFamily="34" charset="-128"/>
                        </a:rPr>
                        <a:t>y</a:t>
                      </a: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a:t>
                      </a:r>
                      <a:r>
                        <a:rPr kumimoji="0" lang="en-US" altLang="en-US" sz="1800" b="0" i="0" u="none" strike="noStrike" cap="none" normalizeH="0" baseline="30000">
                          <a:ln>
                            <a:noFill/>
                          </a:ln>
                          <a:solidFill>
                            <a:srgbClr val="000000"/>
                          </a:solidFill>
                          <a:effectLst/>
                          <a:latin typeface="Calibri" panose="020F0502020204030204" pitchFamily="34" charset="0"/>
                          <a:ea typeface="ＭＳ Ｐゴシック" panose="020B0600070205080204" pitchFamily="34" charset="-128"/>
                        </a:rPr>
                        <a:t>y</a:t>
                      </a:r>
                      <a:endPar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75720918"/>
                  </a:ext>
                </a:extLst>
              </a:tr>
            </a:tbl>
          </a:graphicData>
        </a:graphic>
      </p:graphicFrame>
      <p:sp>
        <p:nvSpPr>
          <p:cNvPr id="42010" name="TextBox 5">
            <a:extLst>
              <a:ext uri="{FF2B5EF4-FFF2-40B4-BE49-F238E27FC236}">
                <a16:creationId xmlns:a16="http://schemas.microsoft.com/office/drawing/2014/main" id="{CAC779E2-8EBB-EE49-AE1A-ABB950738C10}"/>
              </a:ext>
            </a:extLst>
          </p:cNvPr>
          <p:cNvSpPr txBox="1">
            <a:spLocks noChangeArrowheads="1"/>
          </p:cNvSpPr>
          <p:nvPr/>
        </p:nvSpPr>
        <p:spPr bwMode="auto">
          <a:xfrm>
            <a:off x="1905000" y="4581525"/>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a:latin typeface="Arial" panose="020B0604020202020204" pitchFamily="34" charset="0"/>
              </a:rPr>
              <a:t>Expect?...3 yellow: 1 agouti</a:t>
            </a:r>
          </a:p>
        </p:txBody>
      </p:sp>
    </p:spTree>
    <p:extLst>
      <p:ext uri="{BB962C8B-B14F-4D97-AF65-F5344CB8AC3E}">
        <p14:creationId xmlns:p14="http://schemas.microsoft.com/office/powerpoint/2010/main" val="361488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7">
            <a:extLst>
              <a:ext uri="{FF2B5EF4-FFF2-40B4-BE49-F238E27FC236}">
                <a16:creationId xmlns:a16="http://schemas.microsoft.com/office/drawing/2014/main" id="{318E6B83-3D8D-F044-8DD3-4F7AA8766C5F}"/>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4.4</a:t>
            </a:r>
          </a:p>
        </p:txBody>
      </p:sp>
      <p:pic>
        <p:nvPicPr>
          <p:cNvPr id="44035" name="Picture 12">
            <a:extLst>
              <a:ext uri="{FF2B5EF4-FFF2-40B4-BE49-F238E27FC236}">
                <a16:creationId xmlns:a16="http://schemas.microsoft.com/office/drawing/2014/main" id="{2C39D2C2-5E5E-8647-9881-9597B3E48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548"/>
          <a:stretch>
            <a:fillRect/>
          </a:stretch>
        </p:blipFill>
        <p:spPr bwMode="auto">
          <a:xfrm>
            <a:off x="1828800" y="304800"/>
            <a:ext cx="5516563"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8BA29972-5ACD-9447-9A2D-404E0D24F058}"/>
              </a:ext>
            </a:extLst>
          </p:cNvPr>
          <p:cNvSpPr/>
          <p:nvPr/>
        </p:nvSpPr>
        <p:spPr>
          <a:xfrm>
            <a:off x="3886200" y="152400"/>
            <a:ext cx="1752600" cy="464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92785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3648297-76E3-DB4F-802B-21A9041820DA}"/>
              </a:ext>
            </a:extLst>
          </p:cNvPr>
          <p:cNvSpPr>
            <a:spLocks noGrp="1"/>
          </p:cNvSpPr>
          <p:nvPr>
            <p:ph type="title"/>
          </p:nvPr>
        </p:nvSpPr>
        <p:spPr/>
        <p:txBody>
          <a:bodyPr/>
          <a:lstStyle/>
          <a:p>
            <a:pPr eaLnBrk="1" hangingPunct="1"/>
            <a:r>
              <a:rPr lang="en-US" altLang="en-US" dirty="0"/>
              <a:t>observe~</a:t>
            </a:r>
            <a:r>
              <a:rPr lang="en-US" altLang="en-US" dirty="0">
                <a:solidFill>
                  <a:srgbClr val="FF0000"/>
                </a:solidFill>
              </a:rPr>
              <a:t>2</a:t>
            </a:r>
            <a:r>
              <a:rPr lang="en-US" altLang="en-US" dirty="0"/>
              <a:t> yellow:1 agouti</a:t>
            </a:r>
          </a:p>
        </p:txBody>
      </p:sp>
      <p:sp>
        <p:nvSpPr>
          <p:cNvPr id="46083" name="Content Placeholder 2">
            <a:extLst>
              <a:ext uri="{FF2B5EF4-FFF2-40B4-BE49-F238E27FC236}">
                <a16:creationId xmlns:a16="http://schemas.microsoft.com/office/drawing/2014/main" id="{C34EEA1D-CB96-7A44-9BDB-17A7AB8DA7F8}"/>
              </a:ext>
            </a:extLst>
          </p:cNvPr>
          <p:cNvSpPr>
            <a:spLocks noGrp="1"/>
          </p:cNvSpPr>
          <p:nvPr>
            <p:ph idx="1"/>
          </p:nvPr>
        </p:nvSpPr>
        <p:spPr>
          <a:xfrm>
            <a:off x="457200" y="1600200"/>
            <a:ext cx="8229600" cy="4876800"/>
          </a:xfrm>
        </p:spPr>
        <p:txBody>
          <a:bodyPr/>
          <a:lstStyle/>
          <a:p>
            <a:pPr eaLnBrk="1" hangingPunct="1"/>
            <a:r>
              <a:rPr lang="en-US" altLang="en-US" dirty="0"/>
              <a:t>Compared to Mendel’s observations, missing about ¼ of the yellow offspring</a:t>
            </a:r>
          </a:p>
          <a:p>
            <a:pPr eaLnBrk="1" hangingPunct="1"/>
            <a:endParaRPr lang="en-US" altLang="en-US" dirty="0"/>
          </a:p>
          <a:p>
            <a:pPr eaLnBrk="1" hangingPunct="1"/>
            <a:r>
              <a:rPr lang="en-US" altLang="en-US" dirty="0"/>
              <a:t>Explanation…looks like the A</a:t>
            </a:r>
            <a:r>
              <a:rPr lang="en-US" altLang="en-US" baseline="30000" dirty="0"/>
              <a:t>y</a:t>
            </a:r>
            <a:r>
              <a:rPr lang="en-US" altLang="en-US" dirty="0"/>
              <a:t> A</a:t>
            </a:r>
            <a:r>
              <a:rPr lang="en-US" altLang="en-US" baseline="30000" dirty="0"/>
              <a:t>y</a:t>
            </a:r>
            <a:r>
              <a:rPr lang="en-US" altLang="en-US" dirty="0"/>
              <a:t> genotype which we expect to be yellow, is also a lethal genotype.</a:t>
            </a:r>
          </a:p>
          <a:p>
            <a:pPr eaLnBrk="1" hangingPunct="1">
              <a:buFont typeface="Arial" panose="020B0604020202020204" pitchFamily="34" charset="0"/>
              <a:buNone/>
            </a:pPr>
            <a:r>
              <a:rPr lang="en-US" altLang="en-US" dirty="0"/>
              <a:t> (A</a:t>
            </a:r>
            <a:r>
              <a:rPr lang="en-US" altLang="en-US" baseline="30000" dirty="0"/>
              <a:t>y </a:t>
            </a:r>
            <a:r>
              <a:rPr lang="en-US" altLang="en-US" dirty="0"/>
              <a:t> is called a recessive lethal allele).  Mice with this genotype die before they are born.  They are not observed in the offspring.</a:t>
            </a:r>
          </a:p>
        </p:txBody>
      </p:sp>
    </p:spTree>
    <p:extLst>
      <p:ext uri="{BB962C8B-B14F-4D97-AF65-F5344CB8AC3E}">
        <p14:creationId xmlns:p14="http://schemas.microsoft.com/office/powerpoint/2010/main" val="969004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193</TotalTime>
  <Words>1660</Words>
  <Application>Microsoft Macintosh PowerPoint</Application>
  <PresentationFormat>On-screen Show (4:3)</PresentationFormat>
  <Paragraphs>265</Paragraphs>
  <Slides>41</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Lecture 20 October 18, 2019</vt:lpstr>
      <vt:lpstr>Try the blood typing game at: Nobelprize.org</vt:lpstr>
      <vt:lpstr>Where were we?....</vt:lpstr>
      <vt:lpstr>The need for unrelated donors…for organs, including bone marrow (Next semester--- bone marrow registry drive)</vt:lpstr>
      <vt:lpstr>Extension #6</vt:lpstr>
      <vt:lpstr>Noted in an interesting cross of mice with variation in fur color…</vt:lpstr>
      <vt:lpstr>PowerPoint Presentation</vt:lpstr>
      <vt:lpstr>PowerPoint Presentation</vt:lpstr>
      <vt:lpstr>observe~2 yellow:1 agouti</vt:lpstr>
      <vt:lpstr>Molecular mechanism?...</vt:lpstr>
      <vt:lpstr>PowerPoint Presentation</vt:lpstr>
      <vt:lpstr>Extension #6</vt:lpstr>
      <vt:lpstr>PowerPoint Presentation</vt:lpstr>
      <vt:lpstr>PowerPoint Presentation</vt:lpstr>
      <vt:lpstr>PowerPoint Presentation</vt:lpstr>
      <vt:lpstr>PowerPoint Presentation</vt:lpstr>
      <vt:lpstr>PowerPoint Presentation</vt:lpstr>
      <vt:lpstr>PowerPoint Presentation</vt:lpstr>
      <vt:lpstr> Drosophila eye color…again there’s more to the story</vt:lpstr>
      <vt:lpstr>PowerPoint Presentation</vt:lpstr>
      <vt:lpstr>PowerPoint Presentation</vt:lpstr>
      <vt:lpstr>What ratio of phenotypes would you expect from a cross of 2  wild-type heterozygotes?</vt:lpstr>
      <vt:lpstr>Dihybrid ratio!</vt:lpstr>
      <vt:lpstr>1 trait controlled by 2 genes– what might give it away?...</vt:lpstr>
      <vt:lpstr>Another 2-gene trait Labrador retriever color…</vt:lpstr>
      <vt:lpstr>PowerPoint Presentation</vt:lpstr>
      <vt:lpstr>Explanation?...</vt:lpstr>
      <vt:lpstr>AaBb X AaBb</vt:lpstr>
      <vt:lpstr>Molecular mechanism?</vt:lpstr>
      <vt:lpstr>PowerPoint Presentation</vt:lpstr>
      <vt:lpstr>Dominant epistasis…</vt:lpstr>
      <vt:lpstr>Prediction?</vt:lpstr>
      <vt:lpstr>Prediction?</vt:lpstr>
      <vt:lpstr>PowerPoint Presentation</vt:lpstr>
      <vt:lpstr>Another example of a 2-gene trait</vt:lpstr>
      <vt:lpstr>Experiment..</vt:lpstr>
      <vt:lpstr>Explanation?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22</cp:revision>
  <cp:lastPrinted>2019-10-11T13:27:27Z</cp:lastPrinted>
  <dcterms:created xsi:type="dcterms:W3CDTF">2019-10-07T18:23:51Z</dcterms:created>
  <dcterms:modified xsi:type="dcterms:W3CDTF">2019-10-21T11:14:03Z</dcterms:modified>
  <cp:category/>
</cp:coreProperties>
</file>